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7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68.xml" ContentType="application/vnd.openxmlformats-officedocument.presentationml.slide+xml"/>
  <Override PartName="/ppt/viewProps.xml" ContentType="application/vnd.openxmlformats-officedocument.presentationml.viewProps+xml"/>
  <Override PartName="/ppt/notesSlides/notesSlide5.xml" ContentType="application/vnd.openxmlformats-officedocument.presentationml.notesSlide+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s/slide66.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Override PartName="/ppt/notesSlides/notesSlide3.xml" ContentType="application/vnd.openxmlformats-officedocument.presentationml.notesSlide+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slides/slide64.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Override PartName="/ppt/slides/slide71.xml" ContentType="application/vnd.openxmlformats-officedocument.presentationml.slide+xml"/>
  <Override PartName="/ppt/slideLayouts/slideLayout3.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74"/>
  </p:notesMasterIdLst>
  <p:sldIdLst>
    <p:sldId id="256" r:id="rId2"/>
    <p:sldId id="257" r:id="rId3"/>
    <p:sldId id="341" r:id="rId4"/>
    <p:sldId id="258" r:id="rId5"/>
    <p:sldId id="287" r:id="rId6"/>
    <p:sldId id="288" r:id="rId7"/>
    <p:sldId id="259" r:id="rId8"/>
    <p:sldId id="290" r:id="rId9"/>
    <p:sldId id="292" r:id="rId10"/>
    <p:sldId id="293" r:id="rId11"/>
    <p:sldId id="260" r:id="rId12"/>
    <p:sldId id="311" r:id="rId13"/>
    <p:sldId id="312" r:id="rId14"/>
    <p:sldId id="314" r:id="rId15"/>
    <p:sldId id="315" r:id="rId16"/>
    <p:sldId id="317" r:id="rId17"/>
    <p:sldId id="318" r:id="rId18"/>
    <p:sldId id="320" r:id="rId19"/>
    <p:sldId id="261" r:id="rId20"/>
    <p:sldId id="342" r:id="rId21"/>
    <p:sldId id="343" r:id="rId22"/>
    <p:sldId id="294" r:id="rId23"/>
    <p:sldId id="297" r:id="rId24"/>
    <p:sldId id="298" r:id="rId25"/>
    <p:sldId id="299" r:id="rId26"/>
    <p:sldId id="300" r:id="rId27"/>
    <p:sldId id="301" r:id="rId28"/>
    <p:sldId id="302" r:id="rId29"/>
    <p:sldId id="303" r:id="rId30"/>
    <p:sldId id="304" r:id="rId31"/>
    <p:sldId id="305" r:id="rId32"/>
    <p:sldId id="306" r:id="rId33"/>
    <p:sldId id="295" r:id="rId34"/>
    <p:sldId id="296" r:id="rId35"/>
    <p:sldId id="307" r:id="rId36"/>
    <p:sldId id="309" r:id="rId37"/>
    <p:sldId id="310" r:id="rId38"/>
    <p:sldId id="326" r:id="rId39"/>
    <p:sldId id="322" r:id="rId40"/>
    <p:sldId id="323" r:id="rId41"/>
    <p:sldId id="324" r:id="rId42"/>
    <p:sldId id="325" r:id="rId43"/>
    <p:sldId id="328" r:id="rId44"/>
    <p:sldId id="282" r:id="rId45"/>
    <p:sldId id="283" r:id="rId46"/>
    <p:sldId id="284" r:id="rId47"/>
    <p:sldId id="285" r:id="rId48"/>
    <p:sldId id="348" r:id="rId49"/>
    <p:sldId id="264" r:id="rId50"/>
    <p:sldId id="333" r:id="rId51"/>
    <p:sldId id="334" r:id="rId52"/>
    <p:sldId id="335" r:id="rId53"/>
    <p:sldId id="265" r:id="rId54"/>
    <p:sldId id="275" r:id="rId55"/>
    <p:sldId id="277" r:id="rId56"/>
    <p:sldId id="278" r:id="rId57"/>
    <p:sldId id="280" r:id="rId58"/>
    <p:sldId id="281" r:id="rId59"/>
    <p:sldId id="279" r:id="rId60"/>
    <p:sldId id="340" r:id="rId61"/>
    <p:sldId id="339" r:id="rId62"/>
    <p:sldId id="266" r:id="rId63"/>
    <p:sldId id="330" r:id="rId64"/>
    <p:sldId id="331" r:id="rId65"/>
    <p:sldId id="332" r:id="rId66"/>
    <p:sldId id="271" r:id="rId67"/>
    <p:sldId id="272" r:id="rId68"/>
    <p:sldId id="273" r:id="rId69"/>
    <p:sldId id="336" r:id="rId70"/>
    <p:sldId id="337" r:id="rId71"/>
    <p:sldId id="338" r:id="rId72"/>
    <p:sldId id="327" r:id="rId73"/>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6029" autoAdjust="0"/>
    <p:restoredTop sz="94624" autoAdjust="0"/>
  </p:normalViewPr>
  <p:slideViewPr>
    <p:cSldViewPr snapToGrid="0">
      <p:cViewPr>
        <p:scale>
          <a:sx n="77" d="100"/>
          <a:sy n="77" d="100"/>
        </p:scale>
        <p:origin x="-1158" y="-336"/>
      </p:cViewPr>
      <p:guideLst>
        <p:guide orient="horz" pos="162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259fd6a199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259fd6a199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259fd6a1993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259fd6a1993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25600192f59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25600192f59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g25600192f59_0_1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g25600192f59_0_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2560018442c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2560018442c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25600192f59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25600192f59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25600192f5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25600192f5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25600192f59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25600192f59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25600192f59_0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25600192f59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2560018442c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2560018442c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25600192f5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25600192f5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3" r:id="rId5"/>
    <p:sldLayoutId id="2147483655" r:id="rId6"/>
    <p:sldLayoutId id="2147483656" r:id="rId7"/>
    <p:sldLayoutId id="2147483657"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himalayawellness.in/"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hyperlink" Target="https://statusbrew.com/insights/social-media-holiday-calendar/" TargetMode="Externa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hyperlink" Target="https://en.wikipedia.org/wiki/Face_wash" TargetMode="External"/><Relationship Id="rId2" Type="http://schemas.openxmlformats.org/officeDocument/2006/relationships/hyperlink" Target="https://en.wikipedia.org/wiki/Nutrition" TargetMode="Externa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55.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slideLayout" Target="../slideLayouts/slideLayout5.xml"/><Relationship Id="rId1" Type="http://schemas.openxmlformats.org/officeDocument/2006/relationships/video" Target="file:///C:\Users\LENOVO\Desktop\Independence%20Day%20Celebration%20Special%20Discount%20Sale%20-%20hanushavombarelli@gmail.com%20-%20Gmail_files\VID-20230726-WA0005.mp4" TargetMode="External"/></Relationships>
</file>

<file path=ppt/slides/_rels/slide6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38.jpeg"/><Relationship Id="rId4" Type="http://schemas.openxmlformats.org/officeDocument/2006/relationships/image" Target="../media/image37.jpeg"/></Relationships>
</file>

<file path=ppt/slides/_rels/slide6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44.png"/><Relationship Id="rId4" Type="http://schemas.openxmlformats.org/officeDocument/2006/relationships/image" Target="../media/image43.png"/></Relationships>
</file>

<file path=ppt/slides/_rels/slide6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47.png"/><Relationship Id="rId4" Type="http://schemas.openxmlformats.org/officeDocument/2006/relationships/image" Target="../media/image46.pn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p:nvPr/>
        </p:nvSpPr>
        <p:spPr>
          <a:xfrm>
            <a:off x="881948" y="657635"/>
            <a:ext cx="7211728" cy="2556054"/>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GB" sz="2900" b="1" dirty="0">
                <a:solidFill>
                  <a:srgbClr val="434343"/>
                </a:solidFill>
              </a:rPr>
              <a:t>Comprehensive Digital Marketing </a:t>
            </a:r>
            <a:endParaRPr sz="2900" b="1">
              <a:solidFill>
                <a:srgbClr val="434343"/>
              </a:solidFill>
            </a:endParaRPr>
          </a:p>
          <a:p>
            <a:pPr marL="0" lvl="0" indent="0" algn="ctr" rtl="0">
              <a:lnSpc>
                <a:spcPct val="115000"/>
              </a:lnSpc>
              <a:spcBef>
                <a:spcPts val="0"/>
              </a:spcBef>
              <a:spcAft>
                <a:spcPts val="0"/>
              </a:spcAft>
              <a:buNone/>
            </a:pPr>
            <a:r>
              <a:rPr lang="en-GB" sz="2900" b="1" dirty="0">
                <a:solidFill>
                  <a:srgbClr val="434343"/>
                </a:solidFill>
              </a:rPr>
              <a:t>Project </a:t>
            </a:r>
            <a:r>
              <a:rPr lang="en-GB" sz="2900" b="1" dirty="0" smtClean="0">
                <a:solidFill>
                  <a:srgbClr val="434343"/>
                </a:solidFill>
              </a:rPr>
              <a:t>Work</a:t>
            </a:r>
          </a:p>
          <a:p>
            <a:pPr marL="0" lvl="0" indent="0" algn="ctr" rtl="0">
              <a:lnSpc>
                <a:spcPct val="115000"/>
              </a:lnSpc>
              <a:spcBef>
                <a:spcPts val="0"/>
              </a:spcBef>
              <a:spcAft>
                <a:spcPts val="0"/>
              </a:spcAft>
              <a:buNone/>
            </a:pPr>
            <a:r>
              <a:rPr lang="en-GB" sz="2900" b="1" dirty="0" smtClean="0">
                <a:solidFill>
                  <a:srgbClr val="434343"/>
                </a:solidFill>
              </a:rPr>
              <a:t>     </a:t>
            </a:r>
          </a:p>
          <a:p>
            <a:pPr marL="0" lvl="0" indent="0" algn="ctr" rtl="0">
              <a:lnSpc>
                <a:spcPct val="115000"/>
              </a:lnSpc>
              <a:spcBef>
                <a:spcPts val="0"/>
              </a:spcBef>
              <a:spcAft>
                <a:spcPts val="0"/>
              </a:spcAft>
              <a:buNone/>
            </a:pPr>
            <a:r>
              <a:rPr lang="en-GB" sz="2900" b="1" dirty="0" smtClean="0">
                <a:solidFill>
                  <a:srgbClr val="434343"/>
                </a:solidFill>
              </a:rPr>
              <a:t>                                           </a:t>
            </a:r>
            <a:endParaRPr lang="en-GB" sz="1800" b="1" dirty="0" smtClean="0">
              <a:solidFill>
                <a:srgbClr val="434343"/>
              </a:solidFill>
            </a:endParaRPr>
          </a:p>
          <a:p>
            <a:pPr marL="0" lvl="0" indent="0" algn="ctr" rtl="0">
              <a:lnSpc>
                <a:spcPct val="115000"/>
              </a:lnSpc>
              <a:spcBef>
                <a:spcPts val="0"/>
              </a:spcBef>
              <a:spcAft>
                <a:spcPts val="0"/>
              </a:spcAft>
              <a:buNone/>
            </a:pPr>
            <a:r>
              <a:rPr lang="en-GB" sz="1800" b="1" dirty="0" smtClean="0">
                <a:solidFill>
                  <a:srgbClr val="434343"/>
                </a:solidFill>
              </a:rPr>
              <a:t>                     </a:t>
            </a:r>
            <a:endParaRPr sz="2700"/>
          </a:p>
        </p:txBody>
      </p:sp>
      <p:sp>
        <p:nvSpPr>
          <p:cNvPr id="3" name="Rectangle 2"/>
          <p:cNvSpPr/>
          <p:nvPr/>
        </p:nvSpPr>
        <p:spPr>
          <a:xfrm>
            <a:off x="5276335" y="2916194"/>
            <a:ext cx="3867665" cy="1785104"/>
          </a:xfrm>
          <a:prstGeom prst="rect">
            <a:avLst/>
          </a:prstGeom>
        </p:spPr>
        <p:txBody>
          <a:bodyPr wrap="square">
            <a:spAutoFit/>
          </a:bodyPr>
          <a:lstStyle/>
          <a:p>
            <a:pPr fontAlgn="base"/>
            <a:r>
              <a:rPr lang="en-US" sz="2000" dirty="0" smtClean="0"/>
              <a:t> </a:t>
            </a:r>
            <a:r>
              <a:rPr lang="en-US" sz="2000" b="1" dirty="0" smtClean="0"/>
              <a:t>GROUP MEMBERS :-</a:t>
            </a:r>
          </a:p>
          <a:p>
            <a:pPr fontAlgn="base"/>
            <a:r>
              <a:rPr lang="en-US" sz="1800" dirty="0" smtClean="0"/>
              <a:t>                HANUSHA VOMBARELLI </a:t>
            </a:r>
          </a:p>
          <a:p>
            <a:pPr fontAlgn="base"/>
            <a:r>
              <a:rPr lang="en-US" sz="1800" dirty="0" smtClean="0"/>
              <a:t>                 M. CHARISHMA</a:t>
            </a:r>
          </a:p>
          <a:p>
            <a:pPr fontAlgn="base"/>
            <a:r>
              <a:rPr lang="en-US" sz="1800" dirty="0" smtClean="0"/>
              <a:t>                RAJAGIRI  THANMAYI</a:t>
            </a:r>
          </a:p>
          <a:p>
            <a:pPr fontAlgn="base"/>
            <a:r>
              <a:rPr lang="en-US" sz="1800" dirty="0" smtClean="0"/>
              <a:t>                SOHAIB MOHAMMAD</a:t>
            </a:r>
          </a:p>
          <a:p>
            <a:pPr fontAlgn="base"/>
            <a:r>
              <a:rPr lang="en-US" sz="1800" dirty="0" smtClean="0"/>
              <a:t>                 KUMARAPU  MUNI </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11700" y="462455"/>
            <a:ext cx="8520600" cy="4106420"/>
          </a:xfrm>
        </p:spPr>
        <p:txBody>
          <a:bodyPr>
            <a:normAutofit fontScale="92500" lnSpcReduction="10000"/>
          </a:bodyPr>
          <a:lstStyle/>
          <a:p>
            <a:r>
              <a:rPr lang="en-US" dirty="0" smtClean="0"/>
              <a:t>Furthermore, the tagline reinforces the concept of "Happiness in Every Heart," reflecting the emotional aspect of Himalaya's products. The brand understands that true wellness goes beyond physical health and extends to emotional well-being. By fostering happiness and contentment, Himalaya aims to improve the overall quality of life for its consumers, promoting a sense of inner joy and harmony. </a:t>
            </a:r>
          </a:p>
          <a:p>
            <a:r>
              <a:rPr lang="en-US" dirty="0" smtClean="0"/>
              <a:t>In summary, the tagline '</a:t>
            </a:r>
            <a:r>
              <a:rPr lang="en-US" dirty="0" err="1" smtClean="0"/>
              <a:t>Khush</a:t>
            </a:r>
            <a:r>
              <a:rPr lang="en-US" dirty="0" smtClean="0"/>
              <a:t> </a:t>
            </a:r>
            <a:r>
              <a:rPr lang="en-US" dirty="0" err="1" smtClean="0"/>
              <a:t>Raho</a:t>
            </a:r>
            <a:r>
              <a:rPr lang="en-US" dirty="0" smtClean="0"/>
              <a:t>, </a:t>
            </a:r>
            <a:r>
              <a:rPr lang="en-US" dirty="0" err="1" smtClean="0"/>
              <a:t>Khushaal</a:t>
            </a:r>
            <a:r>
              <a:rPr lang="en-US" dirty="0" smtClean="0"/>
              <a:t> </a:t>
            </a:r>
            <a:r>
              <a:rPr lang="en-US" dirty="0" err="1" smtClean="0"/>
              <a:t>Raho</a:t>
            </a:r>
            <a:r>
              <a:rPr lang="en-US" dirty="0" smtClean="0"/>
              <a:t>' eloquently brings to life Himalaya Herbal Products' vision of "Wellness in Every Home, Happiness in Every Heart." It encapsulates the brand's dedication to offering effective and safe herbal solutions that enrich lives and promote a state of well-being for individuals and communities. Through its holistic approach to health and happiness, Himalaya seeks to be a trusted companion in every home, touching hearts and inspiring a healthier and happier world</a:t>
            </a:r>
            <a:r>
              <a:rPr lang="en-US" b="1" dirty="0" smtClean="0"/>
              <a:t>.</a:t>
            </a:r>
          </a:p>
          <a:p>
            <a:pPr>
              <a:buNone/>
            </a:pPr>
            <a:r>
              <a:rPr lang="en-US" b="1" dirty="0" smtClean="0"/>
              <a:t> </a:t>
            </a:r>
          </a:p>
          <a:p>
            <a:endParaRPr lang="en-US" dirty="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7"/>
          <p:cNvSpPr txBox="1"/>
          <p:nvPr/>
        </p:nvSpPr>
        <p:spPr>
          <a:xfrm>
            <a:off x="148281" y="222422"/>
            <a:ext cx="8662087" cy="520882"/>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GB" sz="1900" b="1" dirty="0">
                <a:solidFill>
                  <a:srgbClr val="434343"/>
                </a:solidFill>
              </a:rPr>
              <a:t>Part 1: Brand study, Competitor Analysis &amp; Buyer’s/Audience’s Persona</a:t>
            </a:r>
            <a:endParaRPr sz="1900"/>
          </a:p>
        </p:txBody>
      </p:sp>
      <p:sp>
        <p:nvSpPr>
          <p:cNvPr id="80" name="Google Shape;80;p17"/>
          <p:cNvSpPr txBox="1"/>
          <p:nvPr/>
        </p:nvSpPr>
        <p:spPr>
          <a:xfrm>
            <a:off x="469557" y="976184"/>
            <a:ext cx="8192529" cy="3139291"/>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600">
              <a:latin typeface="+mn-lt"/>
            </a:endParaRPr>
          </a:p>
          <a:p>
            <a:pPr marL="457200" lvl="0" indent="-317500" algn="l" rtl="0">
              <a:spcBef>
                <a:spcPts val="0"/>
              </a:spcBef>
              <a:spcAft>
                <a:spcPts val="0"/>
              </a:spcAft>
              <a:buSzPts val="1400"/>
              <a:buChar char="●"/>
            </a:pPr>
            <a:r>
              <a:rPr lang="en-GB" sz="1600" b="1" dirty="0">
                <a:latin typeface="+mn-lt"/>
              </a:rPr>
              <a:t>Competitor Analysis:</a:t>
            </a:r>
            <a:r>
              <a:rPr lang="en-GB" sz="1600" dirty="0">
                <a:latin typeface="+mn-lt"/>
              </a:rPr>
              <a:t> Select three competitors operating in the same industry or niche as the chosen brand, examine their USPs and online communication.</a:t>
            </a:r>
            <a:endParaRPr sz="1600">
              <a:latin typeface="+mn-lt"/>
            </a:endParaRPr>
          </a:p>
          <a:p>
            <a:pPr marL="0" lvl="0" indent="0" algn="l" rtl="0">
              <a:spcBef>
                <a:spcPts val="0"/>
              </a:spcBef>
              <a:spcAft>
                <a:spcPts val="0"/>
              </a:spcAft>
              <a:buNone/>
            </a:pPr>
            <a:endParaRPr sz="1600" b="1">
              <a:latin typeface="+mn-lt"/>
            </a:endParaRPr>
          </a:p>
          <a:p>
            <a:pPr lvl="0"/>
            <a:r>
              <a:rPr lang="en-GB" sz="1600" b="1" dirty="0">
                <a:latin typeface="+mn-lt"/>
              </a:rPr>
              <a:t>Competitor </a:t>
            </a:r>
            <a:r>
              <a:rPr lang="en-GB" sz="1600" b="1" dirty="0" smtClean="0">
                <a:latin typeface="+mn-lt"/>
              </a:rPr>
              <a:t>1:PATANJALI </a:t>
            </a:r>
          </a:p>
          <a:p>
            <a:pPr lvl="0"/>
            <a:r>
              <a:rPr lang="en-GB" sz="1600" b="1" dirty="0" smtClean="0">
                <a:latin typeface="+mn-lt"/>
              </a:rPr>
              <a:t>           https://www.patanjaliayurved.net/</a:t>
            </a:r>
            <a:endParaRPr sz="1600" b="1">
              <a:latin typeface="+mn-lt"/>
            </a:endParaRPr>
          </a:p>
          <a:p>
            <a:pPr marL="0" lvl="0" indent="0" algn="l" rtl="0">
              <a:spcBef>
                <a:spcPts val="0"/>
              </a:spcBef>
              <a:spcAft>
                <a:spcPts val="0"/>
              </a:spcAft>
              <a:buNone/>
            </a:pPr>
            <a:endParaRPr sz="1600" b="1">
              <a:latin typeface="+mn-lt"/>
            </a:endParaRPr>
          </a:p>
          <a:p>
            <a:pPr lvl="0"/>
            <a:r>
              <a:rPr lang="en-GB" sz="1600" b="1" dirty="0" smtClean="0">
                <a:latin typeface="+mn-lt"/>
              </a:rPr>
              <a:t>Competitor 2: HUL(</a:t>
            </a:r>
            <a:r>
              <a:rPr lang="en-US" sz="1600" b="1" dirty="0" smtClean="0">
                <a:latin typeface="+mn-lt"/>
              </a:rPr>
              <a:t>Hindustan Unilever Limited )</a:t>
            </a:r>
            <a:endParaRPr lang="en-GB" sz="1600" b="1" dirty="0" smtClean="0">
              <a:latin typeface="+mn-lt"/>
            </a:endParaRPr>
          </a:p>
          <a:p>
            <a:pPr lvl="0"/>
            <a:r>
              <a:rPr lang="en-GB" sz="1600" b="1" dirty="0" smtClean="0">
                <a:latin typeface="+mn-lt"/>
              </a:rPr>
              <a:t>            https://www.hul.co.in/</a:t>
            </a:r>
            <a:endParaRPr sz="1600" b="1">
              <a:latin typeface="+mn-lt"/>
            </a:endParaRPr>
          </a:p>
          <a:p>
            <a:pPr marL="0" lvl="0" indent="0" algn="l" rtl="0">
              <a:spcBef>
                <a:spcPts val="0"/>
              </a:spcBef>
              <a:spcAft>
                <a:spcPts val="0"/>
              </a:spcAft>
              <a:buNone/>
            </a:pPr>
            <a:endParaRPr sz="1600" b="1">
              <a:latin typeface="+mn-lt"/>
            </a:endParaRPr>
          </a:p>
          <a:p>
            <a:pPr lvl="0"/>
            <a:r>
              <a:rPr lang="en-GB" sz="1600" b="1" dirty="0" smtClean="0">
                <a:latin typeface="+mn-lt"/>
              </a:rPr>
              <a:t>Competitor 3:DABUR</a:t>
            </a:r>
          </a:p>
          <a:p>
            <a:pPr lvl="0"/>
            <a:r>
              <a:rPr lang="en-GB" sz="1600" b="1" dirty="0" smtClean="0">
                <a:latin typeface="+mn-lt"/>
              </a:rPr>
              <a:t>           https://www.daburshop.com</a:t>
            </a:r>
            <a:endParaRPr sz="1600" b="1">
              <a:latin typeface="+mn-lt"/>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700" y="271850"/>
            <a:ext cx="8520600" cy="469556"/>
          </a:xfrm>
        </p:spPr>
        <p:txBody>
          <a:bodyPr>
            <a:normAutofit fontScale="90000"/>
          </a:bodyPr>
          <a:lstStyle/>
          <a:p>
            <a:pPr>
              <a:buFont typeface="Wingdings" pitchFamily="2" charset="2"/>
              <a:buChar char="Ø"/>
            </a:pPr>
            <a:r>
              <a:rPr lang="en-GB" b="1" dirty="0" smtClean="0"/>
              <a:t>PATANJALI :</a:t>
            </a:r>
            <a:endParaRPr lang="en-US" dirty="0"/>
          </a:p>
        </p:txBody>
      </p:sp>
      <p:sp>
        <p:nvSpPr>
          <p:cNvPr id="3" name="Text Placeholder 2"/>
          <p:cNvSpPr>
            <a:spLocks noGrp="1"/>
          </p:cNvSpPr>
          <p:nvPr>
            <p:ph type="body" idx="1"/>
          </p:nvPr>
        </p:nvSpPr>
        <p:spPr>
          <a:xfrm>
            <a:off x="1" y="1013254"/>
            <a:ext cx="9144000" cy="4130245"/>
          </a:xfrm>
        </p:spPr>
        <p:txBody>
          <a:bodyPr>
            <a:noAutofit/>
          </a:bodyPr>
          <a:lstStyle/>
          <a:p>
            <a:r>
              <a:rPr lang="en-US" sz="1500" dirty="0" smtClean="0">
                <a:latin typeface="+mn-lt"/>
              </a:rPr>
              <a:t>Patanjali products are a range of consumer goods and wellness items manufactured by Patanjali Ayurved Limited, an Indian multinational company founded by Baba Ramdev and Acharya Balkrishna. Established with the aim of promoting Ayurvedic principles and natural remedies, Patanjali has gained significant popularity in India and abroad.</a:t>
            </a:r>
          </a:p>
          <a:p>
            <a:r>
              <a:rPr lang="en-US" sz="1500" dirty="0" smtClean="0">
                <a:latin typeface="+mn-lt"/>
              </a:rPr>
              <a:t>Patanjali's product line includes a wide array of items, such as food products, herbal supplements, personal care products, and home care solutions. These products are based on Ayurvedic principles, which emphasize using natural ingredients and traditional remedies to promote overall well-being.</a:t>
            </a:r>
          </a:p>
          <a:p>
            <a:r>
              <a:rPr lang="en-US" sz="1500" dirty="0" smtClean="0">
                <a:latin typeface="+mn-lt"/>
              </a:rPr>
              <a:t>For personal care, Patanjali offers a vast assortment of herbal cosmetics, skincare, and </a:t>
            </a:r>
            <a:r>
              <a:rPr lang="en-US" sz="1500" dirty="0" err="1" smtClean="0">
                <a:latin typeface="+mn-lt"/>
              </a:rPr>
              <a:t>haircare</a:t>
            </a:r>
            <a:r>
              <a:rPr lang="en-US" sz="1500" dirty="0" smtClean="0">
                <a:latin typeface="+mn-lt"/>
              </a:rPr>
              <a:t> products. These include shampoos, soaps, face washes, toothpaste, and creams, all formulated with natural ingredients to enhance their appeal to health-conscious consumers.</a:t>
            </a:r>
          </a:p>
          <a:p>
            <a:r>
              <a:rPr lang="en-US" sz="1500" dirty="0" smtClean="0">
                <a:latin typeface="+mn-lt"/>
              </a:rPr>
              <a:t> The company also provides herbal supplements and medicines for various health concerns, such as immunity boosters, digestive aids, and remedies for specific ailments. These products are developed using traditional Ayurvedic formulations</a:t>
            </a:r>
            <a:r>
              <a:rPr lang="en-US" sz="1500" dirty="0" smtClean="0"/>
              <a:t>.</a:t>
            </a:r>
          </a:p>
          <a:p>
            <a:endParaRPr lang="en-US" sz="1500" b="1" dirty="0" smtClean="0">
              <a:latin typeface="+mn-lt"/>
            </a:endParaRPr>
          </a:p>
          <a:p>
            <a:pPr>
              <a:buNone/>
            </a:pPr>
            <a:endParaRPr lang="en-US" sz="1500" b="1" dirty="0" smtClean="0">
              <a:latin typeface="+mn-lt"/>
            </a:endParaRPr>
          </a:p>
          <a:p>
            <a:pPr>
              <a:buNone/>
            </a:pPr>
            <a:r>
              <a:rPr lang="en-US" sz="1500" b="1" dirty="0" smtClean="0"/>
              <a:t> </a:t>
            </a:r>
          </a:p>
          <a:p>
            <a:endParaRPr lang="en-US" sz="1500" dirty="0"/>
          </a:p>
        </p:txBody>
      </p:sp>
      <p:pic>
        <p:nvPicPr>
          <p:cNvPr id="4" name="Picture 3" descr="k.png"/>
          <p:cNvPicPr>
            <a:picLocks noChangeAspect="1"/>
          </p:cNvPicPr>
          <p:nvPr/>
        </p:nvPicPr>
        <p:blipFill>
          <a:blip r:embed="rId2"/>
          <a:srcRect t="20943" b="19131"/>
          <a:stretch>
            <a:fillRect/>
          </a:stretch>
        </p:blipFill>
        <p:spPr>
          <a:xfrm>
            <a:off x="5861222" y="0"/>
            <a:ext cx="2438400" cy="1124465"/>
          </a:xfrm>
          <a:prstGeom prst="rect">
            <a:avLst/>
          </a:prstGeom>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700" y="222423"/>
            <a:ext cx="8520600" cy="630194"/>
          </a:xfrm>
        </p:spPr>
        <p:txBody>
          <a:bodyPr>
            <a:normAutofit/>
          </a:bodyPr>
          <a:lstStyle/>
          <a:p>
            <a:r>
              <a:rPr lang="en-US" dirty="0" smtClean="0"/>
              <a:t> </a:t>
            </a:r>
            <a:r>
              <a:rPr lang="en-US" sz="1800" b="1" dirty="0" smtClean="0"/>
              <a:t>PATANJALI PRODUCTS USP </a:t>
            </a:r>
            <a:r>
              <a:rPr lang="en-US" b="1" dirty="0" smtClean="0"/>
              <a:t>:</a:t>
            </a:r>
            <a:endParaRPr lang="en-US" dirty="0"/>
          </a:p>
        </p:txBody>
      </p:sp>
      <p:sp>
        <p:nvSpPr>
          <p:cNvPr id="3" name="Text Placeholder 2"/>
          <p:cNvSpPr>
            <a:spLocks noGrp="1"/>
          </p:cNvSpPr>
          <p:nvPr>
            <p:ph type="body" idx="1"/>
          </p:nvPr>
        </p:nvSpPr>
        <p:spPr>
          <a:xfrm>
            <a:off x="259491" y="864972"/>
            <a:ext cx="8736228" cy="4090087"/>
          </a:xfrm>
        </p:spPr>
        <p:txBody>
          <a:bodyPr>
            <a:normAutofit fontScale="85000" lnSpcReduction="10000"/>
          </a:bodyPr>
          <a:lstStyle/>
          <a:p>
            <a:r>
              <a:rPr lang="en-US" sz="1600" b="1" dirty="0" smtClean="0"/>
              <a:t>Patanjali products' unique selling proposition (USP)</a:t>
            </a:r>
            <a:r>
              <a:rPr lang="en-US" sz="1600" dirty="0" smtClean="0"/>
              <a:t> lies in their strong foundation in Ayurveda, the use of natural ingredients, and their commitment to offering affordable wellness solutions. As a brand, Patanjali has managed to capture the attention of consumers in India and beyond with its distinctive approach to consumer goods and wellness products.</a:t>
            </a:r>
          </a:p>
          <a:p>
            <a:pPr>
              <a:buNone/>
            </a:pPr>
            <a:r>
              <a:rPr lang="en-US" sz="1600" dirty="0" smtClean="0"/>
              <a:t> </a:t>
            </a:r>
          </a:p>
          <a:p>
            <a:r>
              <a:rPr lang="en-US" sz="1600" b="1" dirty="0" smtClean="0"/>
              <a:t>Ayurvedic Heritage:</a:t>
            </a:r>
            <a:r>
              <a:rPr lang="en-US" sz="1600" dirty="0" smtClean="0"/>
              <a:t> Patanjali's USP centers around its deep-rooted connection with Ayurveda, the ancient Indian system of medicine. The brand promotes the wisdom of Ayurvedic principles, which emphasize holistic well-being and natural healing through the use of herbs, plants, and traditional remedies.</a:t>
            </a:r>
          </a:p>
          <a:p>
            <a:r>
              <a:rPr lang="en-US" sz="1600" b="1" dirty="0" smtClean="0"/>
              <a:t>Natural Ingredients:</a:t>
            </a:r>
            <a:r>
              <a:rPr lang="en-US" sz="1600" dirty="0" smtClean="0"/>
              <a:t> A key element of Patanjali's USP is its focus on using natural ingredients in the formulation of its products. By avoiding harmful chemicals and artificial additives, the brand appeals to health-conscious consumers seeking products that are gentle on their bodies and the environment</a:t>
            </a:r>
          </a:p>
          <a:p>
            <a:pPr>
              <a:buNone/>
            </a:pPr>
            <a:r>
              <a:rPr lang="en-US" sz="1600" b="1" dirty="0" smtClean="0"/>
              <a:t> </a:t>
            </a:r>
            <a:endParaRPr lang="en-US" sz="1600" dirty="0" smtClean="0"/>
          </a:p>
          <a:p>
            <a:r>
              <a:rPr lang="en-US" sz="1600" b="1" dirty="0" smtClean="0"/>
              <a:t>Holistic Wellness Solutions:</a:t>
            </a:r>
            <a:r>
              <a:rPr lang="en-US" sz="1600" dirty="0" smtClean="0"/>
              <a:t> Patanjali offers a diverse range of products spanning various categories, including food, personal care, healthcare, and home care. This comprehensive approach to wellness makes it a one-stop destination for consumers looking to adopt a holistic lifestyle</a:t>
            </a:r>
            <a:r>
              <a:rPr lang="en-US" dirty="0" smtClean="0"/>
              <a:t>.</a:t>
            </a:r>
          </a:p>
          <a:p>
            <a:pPr>
              <a:buNone/>
            </a:pPr>
            <a:endParaRPr lang="en-US" dirty="0"/>
          </a:p>
        </p:txBody>
      </p:sp>
      <p:sp>
        <p:nvSpPr>
          <p:cNvPr id="5" name="Rectangle 4"/>
          <p:cNvSpPr/>
          <p:nvPr/>
        </p:nvSpPr>
        <p:spPr>
          <a:xfrm>
            <a:off x="4454820" y="2417862"/>
            <a:ext cx="234360" cy="307777"/>
          </a:xfrm>
          <a:prstGeom prst="rect">
            <a:avLst/>
          </a:prstGeom>
        </p:spPr>
        <p:txBody>
          <a:bodyPr wrap="none">
            <a:spAutoFit/>
          </a:bodyPr>
          <a:lstStyle/>
          <a:p>
            <a:r>
              <a:rPr lang="en-US" dirty="0" smtClean="0"/>
              <a:t> </a:t>
            </a:r>
            <a:endParaRPr lang="en-US" dirty="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700" y="284205"/>
            <a:ext cx="8520600" cy="654909"/>
          </a:xfrm>
        </p:spPr>
        <p:txBody>
          <a:bodyPr>
            <a:normAutofit/>
          </a:bodyPr>
          <a:lstStyle/>
          <a:p>
            <a:r>
              <a:rPr lang="en-GB" sz="2000" b="1" dirty="0" smtClean="0"/>
              <a:t>HUL(</a:t>
            </a:r>
            <a:r>
              <a:rPr lang="en-US" sz="2000" b="1" dirty="0" smtClean="0"/>
              <a:t>Hindustan Unilever Limited ):</a:t>
            </a:r>
            <a:endParaRPr lang="en-US" sz="2000" dirty="0"/>
          </a:p>
        </p:txBody>
      </p:sp>
      <p:sp>
        <p:nvSpPr>
          <p:cNvPr id="3" name="Text Placeholder 2"/>
          <p:cNvSpPr>
            <a:spLocks noGrp="1"/>
          </p:cNvSpPr>
          <p:nvPr>
            <p:ph type="body" idx="1"/>
          </p:nvPr>
        </p:nvSpPr>
        <p:spPr>
          <a:xfrm>
            <a:off x="0" y="1050324"/>
            <a:ext cx="9144000" cy="4093176"/>
          </a:xfrm>
        </p:spPr>
        <p:txBody>
          <a:bodyPr>
            <a:noAutofit/>
          </a:bodyPr>
          <a:lstStyle/>
          <a:p>
            <a:r>
              <a:rPr lang="en-US" sz="1600" dirty="0" smtClean="0"/>
              <a:t>  </a:t>
            </a:r>
            <a:r>
              <a:rPr lang="en-US" sz="1500" dirty="0" smtClean="0"/>
              <a:t>Hindustan Unilever Limited (HUL) offers a diverse range of herbal products that prioritize natural ingredients and traditional remedies inspired by Ayurveda. With a commitment to safety, effectiveness, and eco-friendly practices, HUL's herbal products cater to health-conscious consumers seeking holistic wellness solutions. The brand's trusted reputation, extensive research and development, and consumer-centric approach have positioned HUL as a leader in the herbal and Ayurvedic segment, providing customers with a wide array of skincare, hair care, personal care, and home care products that promote overall well-being and enhance their natural beauty.</a:t>
            </a:r>
          </a:p>
          <a:p>
            <a:r>
              <a:rPr lang="en-US" sz="1500" dirty="0" smtClean="0"/>
              <a:t>HUL Herbal Products offer a wide range of natural, safe, and effective solutions for consumers seeking wellness and beauty products inspired by Ayurveda and traditional herbal remedies. As a trusted brand in India, Hindustan Unilever Limited (HUL) has capitalized on the growing demand for herbal and Ayurvedic products, delivering a comprehensive portfolio that includes skincare, hair care, personal care, and home care items. With a strong emphasis on natural ingredients, extensive research, and a consumer-centric approach, HUL's herbal products cater to health-conscious individuals looking for reliable and eco-friendly solutions to enhance their overall well-being.</a:t>
            </a:r>
          </a:p>
          <a:p>
            <a:pPr>
              <a:buNone/>
            </a:pPr>
            <a:r>
              <a:rPr lang="en-US" sz="1600" dirty="0" smtClean="0"/>
              <a:t> </a:t>
            </a:r>
          </a:p>
          <a:p>
            <a:endParaRPr lang="en-US" sz="1600" dirty="0"/>
          </a:p>
        </p:txBody>
      </p:sp>
      <p:pic>
        <p:nvPicPr>
          <p:cNvPr id="5" name="Picture 4" descr="untitled-design-2020-09-24t072132-865.png"/>
          <p:cNvPicPr>
            <a:picLocks noChangeAspect="1"/>
          </p:cNvPicPr>
          <p:nvPr/>
        </p:nvPicPr>
        <p:blipFill>
          <a:blip r:embed="rId2"/>
          <a:srcRect l="2358" t="26787" r="6538" b="23258"/>
          <a:stretch>
            <a:fillRect/>
          </a:stretch>
        </p:blipFill>
        <p:spPr>
          <a:xfrm>
            <a:off x="4728068" y="0"/>
            <a:ext cx="3513889" cy="1140980"/>
          </a:xfrm>
          <a:prstGeom prst="rect">
            <a:avLst/>
          </a:prstGeom>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700" y="148281"/>
            <a:ext cx="8520600" cy="556054"/>
          </a:xfrm>
        </p:spPr>
        <p:txBody>
          <a:bodyPr>
            <a:normAutofit/>
          </a:bodyPr>
          <a:lstStyle/>
          <a:p>
            <a:r>
              <a:rPr lang="en-US" sz="2000" b="1" dirty="0" smtClean="0"/>
              <a:t>HUL PRODUCTS USP :</a:t>
            </a:r>
            <a:r>
              <a:rPr lang="en-US" sz="2000" dirty="0" smtClean="0"/>
              <a:t>Natural, Safe, and Effective </a:t>
            </a:r>
            <a:endParaRPr lang="en-US" sz="2000" b="1" dirty="0"/>
          </a:p>
        </p:txBody>
      </p:sp>
      <p:sp>
        <p:nvSpPr>
          <p:cNvPr id="3" name="Text Placeholder 2"/>
          <p:cNvSpPr>
            <a:spLocks noGrp="1"/>
          </p:cNvSpPr>
          <p:nvPr>
            <p:ph type="body" idx="1"/>
          </p:nvPr>
        </p:nvSpPr>
        <p:spPr>
          <a:xfrm>
            <a:off x="160637" y="667265"/>
            <a:ext cx="8835081" cy="4275438"/>
          </a:xfrm>
        </p:spPr>
        <p:txBody>
          <a:bodyPr>
            <a:normAutofit fontScale="85000" lnSpcReduction="10000"/>
          </a:bodyPr>
          <a:lstStyle/>
          <a:p>
            <a:pPr>
              <a:buFont typeface="Wingdings" pitchFamily="2" charset="2"/>
              <a:buChar char="Ø"/>
            </a:pPr>
            <a:r>
              <a:rPr lang="en-US" b="1" dirty="0" smtClean="0"/>
              <a:t>Natural Ingredients: </a:t>
            </a:r>
            <a:r>
              <a:rPr lang="en-US" sz="1900" dirty="0" smtClean="0"/>
              <a:t>Hindustan Unilever Limited (HUL) stands out for its emphasis on using natural and herbal ingredients in its herbal products. By steering clear of harsh chemicals and synthetic additives, HUL ensures that its offerings are gentle on the skin and hair, appealing to health-conscious consumers seeking safer alternatives.</a:t>
            </a:r>
          </a:p>
          <a:p>
            <a:pPr>
              <a:buNone/>
            </a:pPr>
            <a:endParaRPr lang="en-US" sz="1900" dirty="0" smtClean="0"/>
          </a:p>
          <a:p>
            <a:pPr>
              <a:buFont typeface="Wingdings" pitchFamily="2" charset="2"/>
              <a:buChar char="Ø"/>
            </a:pPr>
            <a:r>
              <a:rPr lang="en-US" sz="1900" b="1" dirty="0" smtClean="0"/>
              <a:t>Ayurvedic Heritage: </a:t>
            </a:r>
            <a:r>
              <a:rPr lang="en-US" sz="1900" dirty="0" smtClean="0"/>
              <a:t>Rooted in the principles of Ayurveda, HUL's herbal products draw inspiration from the ancient Indian system of medicine. This association adds a sense of traditional wisdom to the brand, resonating with consumers who appreciate time-tested remedies.</a:t>
            </a:r>
          </a:p>
          <a:p>
            <a:pPr>
              <a:buNone/>
            </a:pPr>
            <a:endParaRPr lang="en-US" sz="1900" dirty="0" smtClean="0"/>
          </a:p>
          <a:p>
            <a:pPr>
              <a:buFont typeface="Wingdings" pitchFamily="2" charset="2"/>
              <a:buChar char="Ø"/>
            </a:pPr>
            <a:r>
              <a:rPr lang="en-US" sz="1900" dirty="0" smtClean="0"/>
              <a:t> </a:t>
            </a:r>
            <a:r>
              <a:rPr lang="en-US" sz="1900" b="1" dirty="0" smtClean="0"/>
              <a:t>Extensive Research and Development: </a:t>
            </a:r>
            <a:r>
              <a:rPr lang="en-US" sz="1900" dirty="0" smtClean="0"/>
              <a:t>HUL invests in rigorous research and development, combining modern scientific advancements with traditional knowledge to create effective herbal formulations. This approach ensures that the products are not only herbal but also scientifically proven to deliver the desired results</a:t>
            </a:r>
            <a:r>
              <a:rPr lang="en-US" dirty="0" smtClean="0"/>
              <a:t>.</a:t>
            </a:r>
          </a:p>
          <a:p>
            <a:pPr>
              <a:buNone/>
            </a:pPr>
            <a:r>
              <a:rPr lang="en-US" dirty="0" smtClean="0"/>
              <a:t> </a:t>
            </a:r>
          </a:p>
          <a:p>
            <a:endParaRPr lang="en-US" dirty="0"/>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11700" y="271848"/>
            <a:ext cx="8520600" cy="4633783"/>
          </a:xfrm>
        </p:spPr>
        <p:txBody>
          <a:bodyPr/>
          <a:lstStyle/>
          <a:p>
            <a:pPr>
              <a:buFont typeface="Wingdings" pitchFamily="2" charset="2"/>
              <a:buChar char="Ø"/>
            </a:pPr>
            <a:r>
              <a:rPr lang="en-US" b="1" dirty="0" smtClean="0"/>
              <a:t>Consumer-Centric Approach : </a:t>
            </a:r>
            <a:r>
              <a:rPr lang="en-US" dirty="0" smtClean="0"/>
              <a:t>Understanding and addressing the unique needs of consumers is at the core of HUL's herbal products. By continually innovating and adapting to changing preferences, the brand ensures that its herbal offerings remain relevant and effective.</a:t>
            </a:r>
          </a:p>
          <a:p>
            <a:pPr>
              <a:buNone/>
            </a:pPr>
            <a:r>
              <a:rPr lang="en-US" dirty="0" smtClean="0"/>
              <a:t> </a:t>
            </a:r>
          </a:p>
          <a:p>
            <a:pPr>
              <a:buFont typeface="Wingdings" pitchFamily="2" charset="2"/>
              <a:buChar char="Ø"/>
            </a:pPr>
            <a:r>
              <a:rPr lang="en-US" b="1" dirty="0" smtClean="0"/>
              <a:t>In conclusion:  </a:t>
            </a:r>
            <a:r>
              <a:rPr lang="en-US" dirty="0" smtClean="0"/>
              <a:t>HUL's herbal products' USP lies in their use of natural ingredients, connection to Ayurveda, extensive research and development, trusted brand reputation, diverse product range, eco-friendly initiatives, and consumer-centric approach. By incorporating these elements, HUL has successfully positioned itself as a leading provider of natural, safe, and effective herbal solutions, catering to the growing demand for health and wellness products.</a:t>
            </a:r>
          </a:p>
          <a:p>
            <a:endParaRPr lang="en-US" b="1" dirty="0" smtClean="0"/>
          </a:p>
          <a:p>
            <a:endParaRPr lang="en-US" dirty="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700" y="370703"/>
            <a:ext cx="8520600" cy="642550"/>
          </a:xfrm>
        </p:spPr>
        <p:txBody>
          <a:bodyPr>
            <a:normAutofit/>
          </a:bodyPr>
          <a:lstStyle/>
          <a:p>
            <a:r>
              <a:rPr lang="en-GB" sz="2000" b="1" dirty="0" smtClean="0"/>
              <a:t>DABUR :</a:t>
            </a:r>
            <a:endParaRPr lang="en-US" sz="2000" dirty="0"/>
          </a:p>
        </p:txBody>
      </p:sp>
      <p:sp>
        <p:nvSpPr>
          <p:cNvPr id="3" name="Text Placeholder 2"/>
          <p:cNvSpPr>
            <a:spLocks noGrp="1"/>
          </p:cNvSpPr>
          <p:nvPr>
            <p:ph type="body" idx="1"/>
          </p:nvPr>
        </p:nvSpPr>
        <p:spPr>
          <a:xfrm>
            <a:off x="1" y="1198605"/>
            <a:ext cx="9144000" cy="3944894"/>
          </a:xfrm>
        </p:spPr>
        <p:txBody>
          <a:bodyPr>
            <a:normAutofit fontScale="92500"/>
          </a:bodyPr>
          <a:lstStyle/>
          <a:p>
            <a:r>
              <a:rPr lang="en-US" dirty="0" smtClean="0"/>
              <a:t>  Dabur Herbal Products is a renowned brand known for its wide range of natural and Ayurvedic products that promote health, wellness, and beauty. With a legacy of over a century, Dabur has established itself as a trusted name in the herbal industry, offering a variety of herbal remedies and solutions for consumers seeking natural alternatives.</a:t>
            </a:r>
          </a:p>
          <a:p>
            <a:r>
              <a:rPr lang="en-US" b="1" dirty="0" smtClean="0"/>
              <a:t>Dabur Chyawanprash </a:t>
            </a:r>
            <a:r>
              <a:rPr lang="en-US" dirty="0" smtClean="0"/>
              <a:t>: A well-known herbal health supplement, Chyawanprash is made from a combination of Ayurvedic herbs and is believed to boost immunity and overall health.</a:t>
            </a:r>
          </a:p>
          <a:p>
            <a:r>
              <a:rPr lang="en-US" b="1" dirty="0" smtClean="0"/>
              <a:t>Dabur Honey</a:t>
            </a:r>
            <a:r>
              <a:rPr lang="en-US" dirty="0" smtClean="0"/>
              <a:t>: Pure and natural, Dabur Honey is sourced from the finest flowers and is known for its numerous health benefits, including aiding digestion and providing natural energy. </a:t>
            </a:r>
          </a:p>
          <a:p>
            <a:r>
              <a:rPr lang="en-US" b="1" dirty="0" smtClean="0"/>
              <a:t>Dabur Amla Hair Oil: </a:t>
            </a:r>
            <a:r>
              <a:rPr lang="en-US" dirty="0" smtClean="0"/>
              <a:t>Enriched with the goodness of Amla (Indian Gooseberry), this hair oil is designed to promote hair growth, prevent hair fall, and improve hair health.</a:t>
            </a:r>
          </a:p>
          <a:p>
            <a:endParaRPr lang="en-US" dirty="0" smtClean="0"/>
          </a:p>
          <a:p>
            <a:pPr>
              <a:buNone/>
            </a:pPr>
            <a:endParaRPr lang="en-US" dirty="0" smtClean="0"/>
          </a:p>
        </p:txBody>
      </p:sp>
      <p:pic>
        <p:nvPicPr>
          <p:cNvPr id="4" name="Picture 3" descr="Dabur.png"/>
          <p:cNvPicPr>
            <a:picLocks noChangeAspect="1"/>
          </p:cNvPicPr>
          <p:nvPr/>
        </p:nvPicPr>
        <p:blipFill>
          <a:blip r:embed="rId2"/>
          <a:stretch>
            <a:fillRect/>
          </a:stretch>
        </p:blipFill>
        <p:spPr>
          <a:xfrm>
            <a:off x="6549081" y="0"/>
            <a:ext cx="1445741" cy="1287803"/>
          </a:xfrm>
          <a:prstGeom prst="rect">
            <a:avLst/>
          </a:prstGeom>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700" y="259492"/>
            <a:ext cx="8520600" cy="568411"/>
          </a:xfrm>
        </p:spPr>
        <p:txBody>
          <a:bodyPr>
            <a:normAutofit fontScale="90000"/>
          </a:bodyPr>
          <a:lstStyle/>
          <a:p>
            <a:r>
              <a:rPr lang="en-US" sz="2200" b="1" dirty="0" smtClean="0"/>
              <a:t>DABUR USP </a:t>
            </a:r>
            <a:r>
              <a:rPr lang="en-US" dirty="0" smtClean="0"/>
              <a:t>:</a:t>
            </a:r>
            <a:endParaRPr lang="en-US" dirty="0"/>
          </a:p>
        </p:txBody>
      </p:sp>
      <p:sp>
        <p:nvSpPr>
          <p:cNvPr id="3" name="Text Placeholder 2"/>
          <p:cNvSpPr>
            <a:spLocks noGrp="1"/>
          </p:cNvSpPr>
          <p:nvPr>
            <p:ph type="body" idx="1"/>
          </p:nvPr>
        </p:nvSpPr>
        <p:spPr>
          <a:xfrm>
            <a:off x="0" y="778476"/>
            <a:ext cx="9143999" cy="4365024"/>
          </a:xfrm>
        </p:spPr>
        <p:txBody>
          <a:bodyPr>
            <a:normAutofit fontScale="85000" lnSpcReduction="20000"/>
          </a:bodyPr>
          <a:lstStyle/>
          <a:p>
            <a:pPr>
              <a:buNone/>
            </a:pPr>
            <a:endParaRPr lang="en-US" dirty="0" smtClean="0"/>
          </a:p>
          <a:p>
            <a:r>
              <a:rPr lang="en-US" b="1" dirty="0" smtClean="0"/>
              <a:t>Heritage of Herbal Wisdom: </a:t>
            </a:r>
            <a:r>
              <a:rPr lang="en-US" dirty="0" smtClean="0"/>
              <a:t>Dabur's USP lies in its rich heritage of herbal wisdom that dates back to 1884. The brand draws inspiration from Ayurveda, India's ancient system of medicine, to develop products that harness the healing properties of herbs and natural ingredients.</a:t>
            </a:r>
          </a:p>
          <a:p>
            <a:pPr>
              <a:buNone/>
            </a:pPr>
            <a:endParaRPr lang="en-US" dirty="0" smtClean="0"/>
          </a:p>
          <a:p>
            <a:r>
              <a:rPr lang="en-US" b="1" dirty="0" smtClean="0"/>
              <a:t>Natural Ingredients Sourced from Nature: </a:t>
            </a:r>
            <a:r>
              <a:rPr lang="en-US" dirty="0" smtClean="0"/>
              <a:t>At the core of Dabur's USP is its unwavering commitment to using natural ingredients sourced from nature. With a focus on purity and authenticity, Dabur ensures that its herbal products are free from harmful chemicals, providing consumers with safe and effective solutions.</a:t>
            </a:r>
          </a:p>
          <a:p>
            <a:pPr>
              <a:buNone/>
            </a:pPr>
            <a:r>
              <a:rPr lang="en-US" dirty="0" smtClean="0"/>
              <a:t> </a:t>
            </a:r>
          </a:p>
          <a:p>
            <a:r>
              <a:rPr lang="en-US" b="1" dirty="0" smtClean="0"/>
              <a:t>Traditional Knowledge Backed by Modern Research</a:t>
            </a:r>
            <a:r>
              <a:rPr lang="en-US" dirty="0" smtClean="0"/>
              <a:t>: Dabur bridges the gap between traditional knowledge and modern research. By combining time-tested Ayurvedic principles with cutting-edge scientific advancements, the brand formulates products that are not only deeply rooted in tradition but also backed by scientific evidence.</a:t>
            </a:r>
          </a:p>
          <a:p>
            <a:pPr>
              <a:buNone/>
            </a:pPr>
            <a:r>
              <a:rPr lang="en-US" dirty="0" smtClean="0"/>
              <a:t> </a:t>
            </a:r>
          </a:p>
          <a:p>
            <a:r>
              <a:rPr lang="en-US" b="1" dirty="0" smtClean="0"/>
              <a:t>Diverse Product Portfolio</a:t>
            </a:r>
            <a:r>
              <a:rPr lang="en-US" dirty="0" smtClean="0"/>
              <a:t>: Dabur's USP is further bolstered by its diverse product portfolio, catering to various aspects of health, personal care, and wellness. From hair oils and toothpaste to digestive remedies and skincare, Dabur offers a holistic range of herbal solutions for everyday needs.</a:t>
            </a:r>
          </a:p>
          <a:p>
            <a:endParaRPr lang="en-US" dirty="0"/>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8"/>
          <p:cNvSpPr txBox="1"/>
          <p:nvPr/>
        </p:nvSpPr>
        <p:spPr>
          <a:xfrm>
            <a:off x="395416" y="160638"/>
            <a:ext cx="8427308" cy="857127"/>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GB" sz="1900" b="1" dirty="0">
                <a:solidFill>
                  <a:srgbClr val="434343"/>
                </a:solidFill>
              </a:rPr>
              <a:t>Part 1: Brand study, Competitor Analysis &amp; Buyer’s/Audience’s Persona</a:t>
            </a:r>
            <a:endParaRPr sz="1900"/>
          </a:p>
        </p:txBody>
      </p:sp>
      <p:sp>
        <p:nvSpPr>
          <p:cNvPr id="86" name="Google Shape;86;p18"/>
          <p:cNvSpPr txBox="1"/>
          <p:nvPr/>
        </p:nvSpPr>
        <p:spPr>
          <a:xfrm>
            <a:off x="160637" y="1025611"/>
            <a:ext cx="8983363" cy="3785621"/>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mtClean="0"/>
          </a:p>
          <a:p>
            <a:pPr marL="457200" lvl="0" indent="-317500" algn="l" rtl="0">
              <a:spcBef>
                <a:spcPts val="0"/>
              </a:spcBef>
              <a:spcAft>
                <a:spcPts val="0"/>
              </a:spcAft>
              <a:buSzPts val="1400"/>
              <a:buChar char="●"/>
            </a:pPr>
            <a:r>
              <a:rPr lang="en-US" sz="1800" dirty="0" smtClean="0">
                <a:latin typeface="+mn-lt"/>
              </a:rPr>
              <a:t>As we just discussed, Himalaya neem face wash targets consumers who suffer from skin problems and acne, particularly the youth, people between the age group of 15 – 25 since they fall under this criteria.</a:t>
            </a:r>
          </a:p>
          <a:p>
            <a:pPr marL="457200" lvl="0" indent="-317500" algn="l" rtl="0">
              <a:spcBef>
                <a:spcPts val="0"/>
              </a:spcBef>
              <a:spcAft>
                <a:spcPts val="0"/>
              </a:spcAft>
              <a:buSzPts val="1400"/>
            </a:pPr>
            <a:endParaRPr lang="en-US" sz="1800" dirty="0" smtClean="0">
              <a:latin typeface="+mn-lt"/>
            </a:endParaRPr>
          </a:p>
          <a:p>
            <a:pPr marL="457200" lvl="0" indent="-317500" algn="l" rtl="0">
              <a:spcBef>
                <a:spcPts val="0"/>
              </a:spcBef>
              <a:spcAft>
                <a:spcPts val="0"/>
              </a:spcAft>
              <a:buSzPts val="1400"/>
              <a:buChar char="●"/>
            </a:pPr>
            <a:r>
              <a:rPr lang="en-US" sz="1800" dirty="0" smtClean="0">
                <a:latin typeface="+mn-lt"/>
              </a:rPr>
              <a:t>Variety of Products Purchased by the Respondents in Himalaya Face wash </a:t>
            </a:r>
            <a:r>
              <a:rPr lang="en-US" sz="1800" dirty="0" err="1" smtClean="0">
                <a:latin typeface="+mn-lt"/>
              </a:rPr>
              <a:t>S.No</a:t>
            </a:r>
            <a:r>
              <a:rPr lang="en-US" sz="1800" dirty="0" smtClean="0">
                <a:latin typeface="+mn-lt"/>
              </a:rPr>
              <a:t> Variety of Products No. of Respondents Percentage (%) 1 Purifying neem face wash 22 20.0 2 Clear complexion whitening face wash 11 10.0 3 Gentle exfoliating daily face wash 43 39.1 4 Gentle hydrating face wash 8 7.3 5 Gentle refreshing face wash 10 9.1 6 Neem foaming face wash 16 14.5 7 Total 110 100.0</a:t>
            </a:r>
          </a:p>
          <a:p>
            <a:pPr marL="457200" lvl="0" indent="-317500" algn="l" rtl="0">
              <a:spcBef>
                <a:spcPts val="0"/>
              </a:spcBef>
              <a:spcAft>
                <a:spcPts val="0"/>
              </a:spcAft>
              <a:buSzPts val="1400"/>
              <a:buChar char="●"/>
            </a:pPr>
            <a:endParaRPr sz="1600" smtClean="0">
              <a:latin typeface="+mn-lt"/>
            </a:endParaRPr>
          </a:p>
          <a:p>
            <a:pPr marL="0" lvl="0" indent="0" algn="l" rtl="0">
              <a:spcBef>
                <a:spcPts val="0"/>
              </a:spcBef>
              <a:spcAft>
                <a:spcPts val="0"/>
              </a:spcAft>
              <a:buNone/>
            </a:pPr>
            <a:endParaRPr/>
          </a:p>
          <a:p>
            <a:pPr marL="0" lvl="0" indent="0" algn="l" rtl="0">
              <a:spcBef>
                <a:spcPts val="0"/>
              </a:spcBef>
              <a:spcAft>
                <a:spcPts val="0"/>
              </a:spcAft>
              <a:buNone/>
            </a:pPr>
            <a:endParaRPr/>
          </a:p>
          <a:p>
            <a:pPr marL="457200" lvl="0" indent="0" algn="l" rtl="0">
              <a:spcBef>
                <a:spcPts val="0"/>
              </a:spcBef>
              <a:spcAft>
                <a:spcPts val="0"/>
              </a:spcAft>
              <a:buNone/>
            </a:pPr>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pic>
        <p:nvPicPr>
          <p:cNvPr id="6" name="Picture 5" descr="Untitled.png"/>
          <p:cNvPicPr>
            <a:picLocks noChangeAspect="1"/>
          </p:cNvPicPr>
          <p:nvPr/>
        </p:nvPicPr>
        <p:blipFill>
          <a:blip r:embed="rId3"/>
          <a:stretch>
            <a:fillRect/>
          </a:stretch>
        </p:blipFill>
        <p:spPr>
          <a:xfrm>
            <a:off x="546539" y="641131"/>
            <a:ext cx="7630510" cy="4014952"/>
          </a:xfrm>
          <a:prstGeom prst="rect">
            <a:avLst/>
          </a:prstGeom>
          <a:ln>
            <a:noFill/>
          </a:ln>
          <a:effectLst>
            <a:softEdge rad="112500"/>
          </a:effectLst>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0" y="0"/>
            <a:ext cx="9143999" cy="5143499"/>
          </a:xfrm>
        </p:spPr>
        <p:txBody>
          <a:bodyPr/>
          <a:lstStyle/>
          <a:p>
            <a:pPr fontAlgn="base"/>
            <a:r>
              <a:rPr lang="en-US" dirty="0" smtClean="0"/>
              <a:t>Since Himalaya is an Ayurveda company, they also focus on people who still have faith in the age-old Ayurveda methods. This is because the practice of Ayurveda is met with a lot of flak in today’s times, being a potential factor in driving away customers. Targeting those who actively prefer it is definitely a good approach.</a:t>
            </a:r>
          </a:p>
          <a:p>
            <a:pPr fontAlgn="base">
              <a:buNone/>
            </a:pPr>
            <a:endParaRPr lang="en-US" b="1" dirty="0" smtClean="0"/>
          </a:p>
          <a:p>
            <a:pPr fontAlgn="base"/>
            <a:r>
              <a:rPr lang="en-US" dirty="0" smtClean="0"/>
              <a:t> </a:t>
            </a:r>
            <a:r>
              <a:rPr lang="en-US" b="1" dirty="0" smtClean="0"/>
              <a:t>Positioning: </a:t>
            </a:r>
            <a:r>
              <a:rPr lang="en-US" dirty="0" smtClean="0"/>
              <a:t>Himalaya face wash positions itself as an </a:t>
            </a:r>
            <a:r>
              <a:rPr lang="en-US" b="1" dirty="0" smtClean="0"/>
              <a:t>Ayurveda</a:t>
            </a:r>
            <a:r>
              <a:rPr lang="en-US" dirty="0" smtClean="0"/>
              <a:t>, chemical-free face wash that provides to the masses. The brand focuses on all types of consumers, urban and rural alike, and this reflects in its positioning and advertising. They ensure this messaging is turned into sales by way of their widespread distribution network, ensuring accessibility.</a:t>
            </a:r>
            <a:endParaRPr lang="en-US" b="1" dirty="0" smtClean="0"/>
          </a:p>
          <a:p>
            <a:pPr fontAlgn="base"/>
            <a:endParaRPr lang="en-US" dirty="0" smtClean="0"/>
          </a:p>
          <a:p>
            <a:pPr fontAlgn="base"/>
            <a:r>
              <a:rPr lang="en-US" dirty="0" smtClean="0"/>
              <a:t>Clearly, the brand has been able to stand out amongst its segment and create a varied consumer base. But that is not without the threat of competitors. Let’s take a closer look at them.</a:t>
            </a:r>
          </a:p>
          <a:p>
            <a:pPr fontAlgn="base"/>
            <a:endParaRPr lang="en-US" b="1" dirty="0" smtClean="0"/>
          </a:p>
          <a:p>
            <a:endParaRPr lang="en-US" dirty="0"/>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0" y="0"/>
            <a:ext cx="9144000" cy="5143500"/>
          </a:xfrm>
        </p:spPr>
        <p:txBody>
          <a:bodyPr>
            <a:noAutofit/>
          </a:bodyPr>
          <a:lstStyle/>
          <a:p>
            <a:pPr fontAlgn="base"/>
            <a:r>
              <a:rPr lang="en-US" sz="1600" b="1" dirty="0" smtClean="0"/>
              <a:t>Audience of Himalaya Face Wash: </a:t>
            </a:r>
            <a:r>
              <a:rPr lang="en-US" sz="1600" dirty="0" smtClean="0"/>
              <a:t>Himalaya’s neem face wash has various competitors, old established products as well as new entrants. We shall talk about some of their major competitors.</a:t>
            </a:r>
            <a:endParaRPr lang="en-US" sz="1600" b="1" dirty="0" smtClean="0"/>
          </a:p>
          <a:p>
            <a:pPr fontAlgn="base">
              <a:buNone/>
            </a:pPr>
            <a:r>
              <a:rPr lang="en-US" sz="1600" dirty="0" smtClean="0"/>
              <a:t> </a:t>
            </a:r>
          </a:p>
          <a:p>
            <a:pPr fontAlgn="base"/>
            <a:r>
              <a:rPr lang="en-US" sz="1600" b="1" dirty="0" smtClean="0"/>
              <a:t> Neutrogena: </a:t>
            </a:r>
            <a:r>
              <a:rPr lang="en-US" sz="1600" dirty="0" smtClean="0"/>
              <a:t>Neutrogena’s deep clean facial cleanser and oil-free acne face wash are competitors to the neem face wash as they’re in the same product category, and marketed to similar consumers. Neutrogena also claims to have anti-acne and blackhead properties. Its target market is young adults who are conscious of personal skincare.</a:t>
            </a:r>
          </a:p>
          <a:p>
            <a:pPr fontAlgn="base"/>
            <a:endParaRPr lang="en-US" sz="1600" dirty="0" smtClean="0"/>
          </a:p>
          <a:p>
            <a:pPr fontAlgn="base"/>
            <a:r>
              <a:rPr lang="en-US" sz="1600" b="1" dirty="0" smtClean="0"/>
              <a:t>Clean &amp; Clear: </a:t>
            </a:r>
            <a:r>
              <a:rPr lang="en-US" sz="1600" dirty="0" smtClean="0"/>
              <a:t>Clean &amp; Clear’s foaming face wash is an extremely popular consumer pick in India and is also quite affordable. The company mainly markets towards working professionals and college students and has positioned itself as a quality product dealing with facial oil and dirt. Their ads directed towards college-going girls are known to be popular and relatable.</a:t>
            </a:r>
          </a:p>
          <a:p>
            <a:pPr fontAlgn="base"/>
            <a:endParaRPr lang="en-US" sz="1600" dirty="0" smtClean="0"/>
          </a:p>
          <a:p>
            <a:pPr fontAlgn="base"/>
            <a:r>
              <a:rPr lang="en-US" sz="1600" b="1" dirty="0" smtClean="0"/>
              <a:t>Lotus Herbals: </a:t>
            </a:r>
            <a:r>
              <a:rPr lang="en-US" sz="1600" dirty="0" smtClean="0"/>
              <a:t>The anti-acne oil control face wash by Lotus is a close alternative to Himalaya’s as they’re both in the herbal space. It also joins Himalaya in most top face wash lists. But the neem face wash generally always ranks higher according to customer reviews and feedback</a:t>
            </a:r>
            <a:endParaRPr lang="en-US" sz="1600" b="1" dirty="0" smtClean="0"/>
          </a:p>
          <a:p>
            <a:pPr>
              <a:buNone/>
            </a:pPr>
            <a:r>
              <a:rPr lang="en-US" sz="1600" dirty="0" smtClean="0"/>
              <a:t> </a:t>
            </a:r>
            <a:endParaRPr lang="en-US" sz="1600" dirty="0"/>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3124" y="0"/>
            <a:ext cx="8239176" cy="1161535"/>
          </a:xfrm>
        </p:spPr>
        <p:txBody>
          <a:bodyPr>
            <a:normAutofit fontScale="90000"/>
          </a:bodyPr>
          <a:lstStyle/>
          <a:p>
            <a:pPr lvl="0" algn="ctr"/>
            <a:r>
              <a:rPr lang="en-US" sz="2000" b="1" dirty="0" smtClean="0">
                <a:solidFill>
                  <a:srgbClr val="434343"/>
                </a:solidFill>
              </a:rPr>
              <a:t>Part 2: SEO &amp; Keyword Research</a:t>
            </a:r>
            <a:r>
              <a:rPr lang="en-US" sz="2000" dirty="0" smtClean="0"/>
              <a:t/>
            </a:r>
            <a:br>
              <a:rPr lang="en-US" sz="2000" dirty="0" smtClean="0"/>
            </a:br>
            <a:r>
              <a:rPr lang="en-US" sz="2000" dirty="0" smtClean="0"/>
              <a:t/>
            </a:r>
            <a:br>
              <a:rPr lang="en-US" sz="2000" dirty="0" smtClean="0"/>
            </a:br>
            <a:r>
              <a:rPr lang="en-US" sz="2000" dirty="0" smtClean="0"/>
              <a:t/>
            </a:r>
            <a:br>
              <a:rPr lang="en-US" sz="2000" dirty="0" smtClean="0"/>
            </a:br>
            <a:r>
              <a:rPr lang="en-US" sz="2000" dirty="0" smtClean="0"/>
              <a:t/>
            </a:r>
            <a:br>
              <a:rPr lang="en-US" sz="2000" dirty="0" smtClean="0"/>
            </a:br>
            <a:r>
              <a:rPr lang="en-US" sz="2000" dirty="0" smtClean="0"/>
              <a:t>SEO Audit for </a:t>
            </a:r>
            <a:r>
              <a:rPr lang="en-US" sz="2000" dirty="0" smtClean="0">
                <a:hlinkClick r:id="rId2"/>
              </a:rPr>
              <a:t>https://himalayawellness.in/</a:t>
            </a:r>
            <a:r>
              <a:rPr lang="en-US" sz="2000" dirty="0" smtClean="0"/>
              <a:t/>
            </a:r>
            <a:br>
              <a:rPr lang="en-US" sz="2000" dirty="0" smtClean="0"/>
            </a:br>
            <a:endParaRPr lang="en-US" sz="2000" dirty="0"/>
          </a:p>
        </p:txBody>
      </p:sp>
      <p:pic>
        <p:nvPicPr>
          <p:cNvPr id="4" name="image7.png"/>
          <p:cNvPicPr/>
          <p:nvPr/>
        </p:nvPicPr>
        <p:blipFill>
          <a:blip r:embed="rId3"/>
          <a:srcRect/>
          <a:stretch>
            <a:fillRect/>
          </a:stretch>
        </p:blipFill>
        <p:spPr>
          <a:xfrm>
            <a:off x="988753" y="1838216"/>
            <a:ext cx="7060323" cy="3305284"/>
          </a:xfrm>
          <a:prstGeom prst="rect">
            <a:avLst/>
          </a:prstGeom>
          <a:ln/>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endParaRPr lang="en-US"/>
          </a:p>
        </p:txBody>
      </p:sp>
      <p:sp>
        <p:nvSpPr>
          <p:cNvPr id="3" name="Text Placeholder 2"/>
          <p:cNvSpPr>
            <a:spLocks noGrp="1"/>
          </p:cNvSpPr>
          <p:nvPr>
            <p:ph type="body" idx="1"/>
          </p:nvPr>
        </p:nvSpPr>
        <p:spPr/>
        <p:txBody>
          <a:bodyPr/>
          <a:lstStyle/>
          <a:p>
            <a:endParaRPr lang="en-US" dirty="0"/>
          </a:p>
        </p:txBody>
      </p:sp>
      <p:pic>
        <p:nvPicPr>
          <p:cNvPr id="4" name="image14.png"/>
          <p:cNvPicPr/>
          <p:nvPr/>
        </p:nvPicPr>
        <p:blipFill>
          <a:blip r:embed="rId2"/>
          <a:srcRect/>
          <a:stretch>
            <a:fillRect/>
          </a:stretch>
        </p:blipFill>
        <p:spPr>
          <a:xfrm>
            <a:off x="0" y="0"/>
            <a:ext cx="9144001" cy="5143500"/>
          </a:xfrm>
          <a:prstGeom prst="rect">
            <a:avLst/>
          </a:prstGeom>
          <a:ln/>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endParaRPr lang="en-US"/>
          </a:p>
        </p:txBody>
      </p:sp>
      <p:sp>
        <p:nvSpPr>
          <p:cNvPr id="3" name="Text Placeholder 2"/>
          <p:cNvSpPr>
            <a:spLocks noGrp="1"/>
          </p:cNvSpPr>
          <p:nvPr>
            <p:ph type="body" idx="1"/>
          </p:nvPr>
        </p:nvSpPr>
        <p:spPr/>
        <p:txBody>
          <a:bodyPr/>
          <a:lstStyle/>
          <a:p>
            <a:endParaRPr lang="en-US" dirty="0"/>
          </a:p>
        </p:txBody>
      </p:sp>
      <p:pic>
        <p:nvPicPr>
          <p:cNvPr id="4" name="image6.png"/>
          <p:cNvPicPr/>
          <p:nvPr/>
        </p:nvPicPr>
        <p:blipFill>
          <a:blip r:embed="rId2"/>
          <a:srcRect/>
          <a:stretch>
            <a:fillRect/>
          </a:stretch>
        </p:blipFill>
        <p:spPr>
          <a:xfrm>
            <a:off x="0" y="0"/>
            <a:ext cx="9144000" cy="5143500"/>
          </a:xfrm>
          <a:prstGeom prst="rect">
            <a:avLst/>
          </a:prstGeom>
          <a:ln/>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endParaRPr lang="en-US"/>
          </a:p>
        </p:txBody>
      </p:sp>
      <p:sp>
        <p:nvSpPr>
          <p:cNvPr id="3" name="Text Placeholder 2"/>
          <p:cNvSpPr>
            <a:spLocks noGrp="1"/>
          </p:cNvSpPr>
          <p:nvPr>
            <p:ph type="body" idx="1"/>
          </p:nvPr>
        </p:nvSpPr>
        <p:spPr/>
        <p:txBody>
          <a:bodyPr/>
          <a:lstStyle/>
          <a:p>
            <a:endParaRPr lang="en-US" dirty="0"/>
          </a:p>
        </p:txBody>
      </p:sp>
      <p:pic>
        <p:nvPicPr>
          <p:cNvPr id="4" name="image5.png"/>
          <p:cNvPicPr/>
          <p:nvPr/>
        </p:nvPicPr>
        <p:blipFill>
          <a:blip r:embed="rId2"/>
          <a:srcRect/>
          <a:stretch>
            <a:fillRect/>
          </a:stretch>
        </p:blipFill>
        <p:spPr>
          <a:xfrm>
            <a:off x="0" y="1"/>
            <a:ext cx="9144000" cy="4550978"/>
          </a:xfrm>
          <a:prstGeom prst="rect">
            <a:avLst/>
          </a:prstGeom>
          <a:ln/>
        </p:spPr>
      </p:pic>
      <p:pic>
        <p:nvPicPr>
          <p:cNvPr id="5" name="image1.png"/>
          <p:cNvPicPr/>
          <p:nvPr/>
        </p:nvPicPr>
        <p:blipFill>
          <a:blip r:embed="rId3"/>
          <a:srcRect/>
          <a:stretch>
            <a:fillRect/>
          </a:stretch>
        </p:blipFill>
        <p:spPr>
          <a:xfrm>
            <a:off x="0" y="4572000"/>
            <a:ext cx="9144000" cy="571500"/>
          </a:xfrm>
          <a:prstGeom prst="rect">
            <a:avLst/>
          </a:prstGeom>
          <a:ln/>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endParaRPr lang="en-US"/>
          </a:p>
        </p:txBody>
      </p:sp>
      <p:sp>
        <p:nvSpPr>
          <p:cNvPr id="3" name="Text Placeholder 2"/>
          <p:cNvSpPr>
            <a:spLocks noGrp="1"/>
          </p:cNvSpPr>
          <p:nvPr>
            <p:ph type="body" idx="1"/>
          </p:nvPr>
        </p:nvSpPr>
        <p:spPr/>
        <p:txBody>
          <a:bodyPr/>
          <a:lstStyle/>
          <a:p>
            <a:endParaRPr lang="en-US" dirty="0"/>
          </a:p>
        </p:txBody>
      </p:sp>
      <p:pic>
        <p:nvPicPr>
          <p:cNvPr id="4" name="image4.png"/>
          <p:cNvPicPr/>
          <p:nvPr/>
        </p:nvPicPr>
        <p:blipFill>
          <a:blip r:embed="rId2"/>
          <a:srcRect/>
          <a:stretch>
            <a:fillRect/>
          </a:stretch>
        </p:blipFill>
        <p:spPr>
          <a:xfrm>
            <a:off x="0" y="0"/>
            <a:ext cx="9144000" cy="5143500"/>
          </a:xfrm>
          <a:prstGeom prst="rect">
            <a:avLst/>
          </a:prstGeom>
          <a:ln/>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endParaRPr lang="en-US"/>
          </a:p>
        </p:txBody>
      </p:sp>
      <p:sp>
        <p:nvSpPr>
          <p:cNvPr id="3" name="Text Placeholder 2"/>
          <p:cNvSpPr>
            <a:spLocks noGrp="1"/>
          </p:cNvSpPr>
          <p:nvPr>
            <p:ph type="body" idx="1"/>
          </p:nvPr>
        </p:nvSpPr>
        <p:spPr/>
        <p:txBody>
          <a:bodyPr/>
          <a:lstStyle/>
          <a:p>
            <a:endParaRPr lang="en-US" dirty="0"/>
          </a:p>
        </p:txBody>
      </p:sp>
      <p:pic>
        <p:nvPicPr>
          <p:cNvPr id="4" name="image8.png"/>
          <p:cNvPicPr/>
          <p:nvPr/>
        </p:nvPicPr>
        <p:blipFill>
          <a:blip r:embed="rId2"/>
          <a:srcRect/>
          <a:stretch>
            <a:fillRect/>
          </a:stretch>
        </p:blipFill>
        <p:spPr>
          <a:xfrm>
            <a:off x="0" y="0"/>
            <a:ext cx="9144000" cy="5143500"/>
          </a:xfrm>
          <a:prstGeom prst="rect">
            <a:avLst/>
          </a:prstGeom>
          <a:ln/>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endParaRPr lang="en-US"/>
          </a:p>
        </p:txBody>
      </p:sp>
      <p:sp>
        <p:nvSpPr>
          <p:cNvPr id="3" name="Text Placeholder 2"/>
          <p:cNvSpPr>
            <a:spLocks noGrp="1"/>
          </p:cNvSpPr>
          <p:nvPr>
            <p:ph type="body" idx="1"/>
          </p:nvPr>
        </p:nvSpPr>
        <p:spPr/>
        <p:txBody>
          <a:bodyPr/>
          <a:lstStyle/>
          <a:p>
            <a:endParaRPr lang="en-US" dirty="0"/>
          </a:p>
        </p:txBody>
      </p:sp>
      <p:pic>
        <p:nvPicPr>
          <p:cNvPr id="4" name="image3.png"/>
          <p:cNvPicPr/>
          <p:nvPr/>
        </p:nvPicPr>
        <p:blipFill>
          <a:blip r:embed="rId2"/>
          <a:srcRect/>
          <a:stretch>
            <a:fillRect/>
          </a:stretch>
        </p:blipFill>
        <p:spPr>
          <a:xfrm>
            <a:off x="0" y="0"/>
            <a:ext cx="9144000" cy="5143500"/>
          </a:xfrm>
          <a:prstGeom prst="rect">
            <a:avLst/>
          </a:prstGeom>
          <a:ln/>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endParaRPr lang="en-US"/>
          </a:p>
        </p:txBody>
      </p:sp>
      <p:sp>
        <p:nvSpPr>
          <p:cNvPr id="3" name="Text Placeholder 2"/>
          <p:cNvSpPr>
            <a:spLocks noGrp="1"/>
          </p:cNvSpPr>
          <p:nvPr>
            <p:ph type="body" idx="1"/>
          </p:nvPr>
        </p:nvSpPr>
        <p:spPr/>
        <p:txBody>
          <a:bodyPr/>
          <a:lstStyle/>
          <a:p>
            <a:endParaRPr lang="en-US" dirty="0"/>
          </a:p>
        </p:txBody>
      </p:sp>
      <p:pic>
        <p:nvPicPr>
          <p:cNvPr id="4" name="image9.png"/>
          <p:cNvPicPr/>
          <p:nvPr/>
        </p:nvPicPr>
        <p:blipFill>
          <a:blip r:embed="rId2"/>
          <a:srcRect/>
          <a:stretch>
            <a:fillRect/>
          </a:stretch>
        </p:blipFill>
        <p:spPr>
          <a:xfrm>
            <a:off x="0" y="0"/>
            <a:ext cx="9144000" cy="5143500"/>
          </a:xfrm>
          <a:prstGeom prst="rect">
            <a:avLst/>
          </a:prstGeom>
          <a:ln/>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204" y="296562"/>
            <a:ext cx="8859795" cy="721163"/>
          </a:xfrm>
        </p:spPr>
        <p:txBody>
          <a:bodyPr>
            <a:normAutofit fontScale="90000"/>
          </a:bodyPr>
          <a:lstStyle/>
          <a:p>
            <a:r>
              <a:rPr lang="en-US" sz="2200" b="1" dirty="0" smtClean="0"/>
              <a:t>About the Company:-</a:t>
            </a:r>
            <a:r>
              <a:rPr lang="en-US" dirty="0" smtClean="0"/>
              <a:t/>
            </a:r>
            <a:br>
              <a:rPr lang="en-US" dirty="0" smtClean="0"/>
            </a:br>
            <a:endParaRPr lang="en-US" dirty="0"/>
          </a:p>
        </p:txBody>
      </p:sp>
      <p:sp>
        <p:nvSpPr>
          <p:cNvPr id="3" name="Text Placeholder 2"/>
          <p:cNvSpPr>
            <a:spLocks noGrp="1"/>
          </p:cNvSpPr>
          <p:nvPr>
            <p:ph type="body" idx="1"/>
          </p:nvPr>
        </p:nvSpPr>
        <p:spPr>
          <a:xfrm>
            <a:off x="311700" y="864972"/>
            <a:ext cx="8520600" cy="4003589"/>
          </a:xfrm>
        </p:spPr>
        <p:txBody>
          <a:bodyPr>
            <a:normAutofit/>
          </a:bodyPr>
          <a:lstStyle/>
          <a:p>
            <a:pPr fontAlgn="base">
              <a:buNone/>
            </a:pPr>
            <a:r>
              <a:rPr lang="en-US" dirty="0" smtClean="0"/>
              <a:t>Himalaya was founded in 1930 by M. Manal with a vision that they want to serve humanity by launching ayurvedic products and to untangle the mystery behind the 5,000-year-old system of medicine. The company started its operations in Dehradun and later spread exponentially. Today, Himalaya is a leading global herbal health and personal care organization with close to 500 products in over 100 countries. They also have a website where one can directly purchase their products. Himalaya products are available on third-party retailing apps and sites as well.</a:t>
            </a:r>
          </a:p>
          <a:p>
            <a:pPr fontAlgn="base">
              <a:buNone/>
            </a:pPr>
            <a:endParaRPr lang="en-US" dirty="0" smtClean="0"/>
          </a:p>
          <a:p>
            <a:pPr fontAlgn="base"/>
            <a:endParaRPr lang="en-US" dirty="0" smtClean="0"/>
          </a:p>
          <a:p>
            <a:pPr fontAlgn="base">
              <a:buNone/>
            </a:pPr>
            <a:endParaRPr lang="en-US" dirty="0" smtClean="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endParaRPr lang="en-US"/>
          </a:p>
        </p:txBody>
      </p:sp>
      <p:sp>
        <p:nvSpPr>
          <p:cNvPr id="3" name="Text Placeholder 2"/>
          <p:cNvSpPr>
            <a:spLocks noGrp="1"/>
          </p:cNvSpPr>
          <p:nvPr>
            <p:ph type="body" idx="1"/>
          </p:nvPr>
        </p:nvSpPr>
        <p:spPr/>
        <p:txBody>
          <a:bodyPr/>
          <a:lstStyle/>
          <a:p>
            <a:endParaRPr lang="en-US"/>
          </a:p>
        </p:txBody>
      </p:sp>
      <p:pic>
        <p:nvPicPr>
          <p:cNvPr id="4" name="image13.png"/>
          <p:cNvPicPr/>
          <p:nvPr/>
        </p:nvPicPr>
        <p:blipFill>
          <a:blip r:embed="rId2"/>
          <a:srcRect/>
          <a:stretch>
            <a:fillRect/>
          </a:stretch>
        </p:blipFill>
        <p:spPr>
          <a:xfrm>
            <a:off x="0" y="0"/>
            <a:ext cx="9144000" cy="5143500"/>
          </a:xfrm>
          <a:prstGeom prst="rect">
            <a:avLst/>
          </a:prstGeom>
          <a:ln/>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endParaRPr lang="en-US"/>
          </a:p>
        </p:txBody>
      </p:sp>
      <p:sp>
        <p:nvSpPr>
          <p:cNvPr id="3" name="Text Placeholder 2"/>
          <p:cNvSpPr>
            <a:spLocks noGrp="1"/>
          </p:cNvSpPr>
          <p:nvPr>
            <p:ph type="body" idx="1"/>
          </p:nvPr>
        </p:nvSpPr>
        <p:spPr/>
        <p:txBody>
          <a:bodyPr/>
          <a:lstStyle/>
          <a:p>
            <a:endParaRPr lang="en-US" dirty="0"/>
          </a:p>
        </p:txBody>
      </p:sp>
      <p:pic>
        <p:nvPicPr>
          <p:cNvPr id="4" name="image11.png"/>
          <p:cNvPicPr/>
          <p:nvPr/>
        </p:nvPicPr>
        <p:blipFill>
          <a:blip r:embed="rId2"/>
          <a:srcRect/>
          <a:stretch>
            <a:fillRect/>
          </a:stretch>
        </p:blipFill>
        <p:spPr>
          <a:xfrm>
            <a:off x="0" y="0"/>
            <a:ext cx="9144000" cy="5143500"/>
          </a:xfrm>
          <a:prstGeom prst="rect">
            <a:avLst/>
          </a:prstGeom>
          <a:ln/>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endParaRPr lang="en-US"/>
          </a:p>
        </p:txBody>
      </p:sp>
      <p:sp>
        <p:nvSpPr>
          <p:cNvPr id="3" name="Text Placeholder 2"/>
          <p:cNvSpPr>
            <a:spLocks noGrp="1"/>
          </p:cNvSpPr>
          <p:nvPr>
            <p:ph type="body" idx="1"/>
          </p:nvPr>
        </p:nvSpPr>
        <p:spPr/>
        <p:txBody>
          <a:bodyPr/>
          <a:lstStyle/>
          <a:p>
            <a:endParaRPr lang="en-US" dirty="0"/>
          </a:p>
        </p:txBody>
      </p:sp>
      <p:pic>
        <p:nvPicPr>
          <p:cNvPr id="4" name="image10.png"/>
          <p:cNvPicPr/>
          <p:nvPr/>
        </p:nvPicPr>
        <p:blipFill>
          <a:blip r:embed="rId2"/>
          <a:srcRect/>
          <a:stretch>
            <a:fillRect/>
          </a:stretch>
        </p:blipFill>
        <p:spPr>
          <a:xfrm>
            <a:off x="0" y="0"/>
            <a:ext cx="9144000" cy="5143500"/>
          </a:xfrm>
          <a:prstGeom prst="rect">
            <a:avLst/>
          </a:prstGeom>
          <a:ln/>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12.png"/>
          <p:cNvPicPr/>
          <p:nvPr/>
        </p:nvPicPr>
        <p:blipFill>
          <a:blip r:embed="rId2"/>
          <a:srcRect/>
          <a:stretch>
            <a:fillRect/>
          </a:stretch>
        </p:blipFill>
        <p:spPr>
          <a:xfrm>
            <a:off x="1" y="0"/>
            <a:ext cx="9144000" cy="5143500"/>
          </a:xfrm>
          <a:prstGeom prst="rect">
            <a:avLst/>
          </a:prstGeom>
          <a:ln/>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2.png"/>
          <p:cNvPicPr/>
          <p:nvPr/>
        </p:nvPicPr>
        <p:blipFill>
          <a:blip r:embed="rId2"/>
          <a:srcRect/>
          <a:stretch>
            <a:fillRect/>
          </a:stretch>
        </p:blipFill>
        <p:spPr>
          <a:xfrm>
            <a:off x="1" y="157655"/>
            <a:ext cx="5449329" cy="2350767"/>
          </a:xfrm>
          <a:prstGeom prst="rect">
            <a:avLst/>
          </a:prstGeom>
          <a:ln/>
        </p:spPr>
      </p:pic>
      <p:pic>
        <p:nvPicPr>
          <p:cNvPr id="3" name="Picture 2" descr="WhatsApp Image 2023-07-21 at 18.41.01.jpg"/>
          <p:cNvPicPr>
            <a:picLocks noChangeAspect="1"/>
          </p:cNvPicPr>
          <p:nvPr/>
        </p:nvPicPr>
        <p:blipFill>
          <a:blip r:embed="rId3"/>
          <a:srcRect b="9396"/>
          <a:stretch>
            <a:fillRect/>
          </a:stretch>
        </p:blipFill>
        <p:spPr>
          <a:xfrm>
            <a:off x="5523470" y="0"/>
            <a:ext cx="3620529" cy="5143501"/>
          </a:xfrm>
          <a:prstGeom prst="rect">
            <a:avLst/>
          </a:prstGeom>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565" name="Picture 5"/>
          <p:cNvPicPr>
            <a:picLocks noChangeAspect="1" noChangeArrowheads="1"/>
          </p:cNvPicPr>
          <p:nvPr/>
        </p:nvPicPr>
        <p:blipFill>
          <a:blip r:embed="rId2"/>
          <a:srcRect/>
          <a:stretch>
            <a:fillRect/>
          </a:stretch>
        </p:blipFill>
        <p:spPr bwMode="auto">
          <a:xfrm>
            <a:off x="1" y="0"/>
            <a:ext cx="9144000" cy="51435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0"/>
          <a:ext cx="9144000" cy="5143502"/>
        </p:xfrm>
        <a:graphic>
          <a:graphicData uri="http://schemas.openxmlformats.org/drawingml/2006/table">
            <a:tbl>
              <a:tblPr firstRow="1" bandRow="1">
                <a:tableStyleId>{5C22544A-7EE6-4342-B048-85BDC9FD1C3A}</a:tableStyleId>
              </a:tblPr>
              <a:tblGrid>
                <a:gridCol w="1279103"/>
                <a:gridCol w="4816897"/>
                <a:gridCol w="3048000"/>
              </a:tblGrid>
              <a:tr h="623022">
                <a:tc>
                  <a:txBody>
                    <a:bodyPr/>
                    <a:lstStyle/>
                    <a:p>
                      <a:r>
                        <a:rPr lang="en-US" sz="2000" dirty="0" smtClean="0"/>
                        <a:t>IMPACT</a:t>
                      </a:r>
                      <a:endParaRPr lang="en-US" sz="2000" dirty="0"/>
                    </a:p>
                  </a:txBody>
                  <a:tcPr/>
                </a:tc>
                <a:tc>
                  <a:txBody>
                    <a:bodyPr/>
                    <a:lstStyle/>
                    <a:p>
                      <a:pPr algn="ctr"/>
                      <a:r>
                        <a:rPr lang="en-US" sz="3200" dirty="0" smtClean="0"/>
                        <a:t>AUDIT</a:t>
                      </a:r>
                      <a:endParaRPr lang="en-US" sz="3200" dirty="0"/>
                    </a:p>
                  </a:txBody>
                  <a:tcPr/>
                </a:tc>
                <a:tc>
                  <a:txBody>
                    <a:bodyPr/>
                    <a:lstStyle/>
                    <a:p>
                      <a:endParaRPr lang="en-US"/>
                    </a:p>
                  </a:txBody>
                  <a:tcPr/>
                </a:tc>
              </a:tr>
              <a:tr h="623022">
                <a:tc>
                  <a:txBody>
                    <a:bodyPr/>
                    <a:lstStyle/>
                    <a:p>
                      <a:r>
                        <a:rPr lang="en-US" dirty="0" smtClean="0"/>
                        <a:t>Med </a:t>
                      </a:r>
                      <a:endParaRPr lang="en-US" dirty="0"/>
                    </a:p>
                  </a:txBody>
                  <a:tcPr/>
                </a:tc>
                <a:tc>
                  <a:txBody>
                    <a:bodyPr/>
                    <a:lstStyle/>
                    <a:p>
                      <a:endParaRPr lang="en-US" dirty="0" smtClean="0"/>
                    </a:p>
                    <a:p>
                      <a:r>
                        <a:rPr lang="en-US" dirty="0" smtClean="0"/>
                        <a:t>Avoid enormous network payloads LCP</a:t>
                      </a:r>
                    </a:p>
                  </a:txBody>
                  <a:tcPr/>
                </a:tc>
                <a:tc>
                  <a:txBody>
                    <a:bodyPr/>
                    <a:lstStyle/>
                    <a:p>
                      <a:r>
                        <a:rPr lang="en-US" dirty="0" smtClean="0"/>
                        <a:t>Total size was 3.90MB</a:t>
                      </a:r>
                    </a:p>
                  </a:txBody>
                  <a:tcPr/>
                </a:tc>
              </a:tr>
              <a:tr h="623022">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smtClean="0"/>
                        <a:t>Med </a:t>
                      </a:r>
                    </a:p>
                    <a:p>
                      <a:endParaRPr lang="en-US" dirty="0"/>
                    </a:p>
                  </a:txBody>
                  <a:tcPr/>
                </a:tc>
                <a:tc>
                  <a:txBody>
                    <a:bodyPr/>
                    <a:lstStyle/>
                    <a:p>
                      <a:r>
                        <a:rPr lang="en-US" dirty="0" smtClean="0"/>
                        <a:t>Don't lazy load Largest </a:t>
                      </a:r>
                      <a:r>
                        <a:rPr lang="en-US" dirty="0" err="1" smtClean="0"/>
                        <a:t>Contentful</a:t>
                      </a:r>
                      <a:r>
                        <a:rPr lang="en-US" dirty="0" smtClean="0"/>
                        <a:t> Paint image</a:t>
                      </a:r>
                    </a:p>
                    <a:p>
                      <a:endParaRPr lang="en-US" dirty="0"/>
                    </a:p>
                  </a:txBody>
                  <a:tcPr/>
                </a:tc>
                <a:tc>
                  <a:txBody>
                    <a:bodyPr/>
                    <a:lstStyle/>
                    <a:p>
                      <a:r>
                        <a:rPr lang="en-US" dirty="0" smtClean="0"/>
                        <a:t>LCP was lazy loaded</a:t>
                      </a:r>
                    </a:p>
                    <a:p>
                      <a:endParaRPr lang="en-US" dirty="0"/>
                    </a:p>
                  </a:txBody>
                  <a:tcPr/>
                </a:tc>
              </a:tr>
              <a:tr h="782348">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smtClean="0"/>
                        <a:t>Med </a:t>
                      </a:r>
                    </a:p>
                    <a:p>
                      <a:endParaRPr lang="en-US" dirty="0"/>
                    </a:p>
                  </a:txBody>
                  <a:tcPr/>
                </a:tc>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smtClean="0"/>
                        <a:t>Avoid an excessive DOM size TBT</a:t>
                      </a:r>
                    </a:p>
                    <a:p>
                      <a:endParaRPr lang="en-US" dirty="0"/>
                    </a:p>
                  </a:txBody>
                  <a:tcPr/>
                </a:tc>
                <a:tc>
                  <a:txBody>
                    <a:bodyPr/>
                    <a:lstStyle/>
                    <a:p>
                      <a:r>
                        <a:rPr lang="en-US" dirty="0" smtClean="0"/>
                        <a:t>1,544 elements</a:t>
                      </a:r>
                    </a:p>
                    <a:p>
                      <a:endParaRPr lang="en-US" dirty="0"/>
                    </a:p>
                  </a:txBody>
                  <a:tcPr/>
                </a:tc>
              </a:tr>
              <a:tr h="623022">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smtClean="0"/>
                        <a:t>Med </a:t>
                      </a:r>
                    </a:p>
                    <a:p>
                      <a:endParaRPr lang="en-US" dirty="0"/>
                    </a:p>
                  </a:txBody>
                  <a:tcPr/>
                </a:tc>
                <a:tc>
                  <a:txBody>
                    <a:bodyPr/>
                    <a:lstStyle/>
                    <a:p>
                      <a:r>
                        <a:rPr lang="en-US" dirty="0" smtClean="0"/>
                        <a:t>Serve static assets with an efficient cache policy</a:t>
                      </a:r>
                    </a:p>
                    <a:p>
                      <a:endParaRPr lang="en-US" dirty="0"/>
                    </a:p>
                  </a:txBody>
                  <a:tcPr/>
                </a:tc>
                <a:tc>
                  <a:txBody>
                    <a:bodyPr/>
                    <a:lstStyle/>
                    <a:p>
                      <a:r>
                        <a:rPr lang="en-US" dirty="0" smtClean="0"/>
                        <a:t>Potential savings of 497KB</a:t>
                      </a:r>
                    </a:p>
                    <a:p>
                      <a:endParaRPr lang="en-US" dirty="0"/>
                    </a:p>
                  </a:txBody>
                  <a:tcPr/>
                </a:tc>
              </a:tr>
              <a:tr h="623022">
                <a:tc>
                  <a:txBody>
                    <a:bodyPr/>
                    <a:lstStyle/>
                    <a:p>
                      <a:r>
                        <a:rPr lang="en-US" dirty="0" smtClean="0"/>
                        <a:t>Low</a:t>
                      </a:r>
                      <a:endParaRPr lang="en-US" dirty="0"/>
                    </a:p>
                  </a:txBody>
                  <a:tcPr/>
                </a:tc>
                <a:tc>
                  <a:txBody>
                    <a:bodyPr/>
                    <a:lstStyle/>
                    <a:p>
                      <a:r>
                        <a:rPr lang="en-US" dirty="0" smtClean="0"/>
                        <a:t>Use a Content Delivery Network (CDN)</a:t>
                      </a:r>
                    </a:p>
                    <a:p>
                      <a:endParaRPr lang="en-US" dirty="0"/>
                    </a:p>
                  </a:txBody>
                  <a:tcPr/>
                </a:tc>
                <a:tc>
                  <a:txBody>
                    <a:bodyPr/>
                    <a:lstStyle/>
                    <a:p>
                      <a:r>
                        <a:rPr lang="en-US" dirty="0" smtClean="0"/>
                        <a:t>5 resources found</a:t>
                      </a:r>
                    </a:p>
                    <a:p>
                      <a:endParaRPr lang="en-US" dirty="0"/>
                    </a:p>
                  </a:txBody>
                  <a:tcPr/>
                </a:tc>
              </a:tr>
              <a:tr h="623022">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smtClean="0"/>
                        <a:t>Low</a:t>
                      </a:r>
                    </a:p>
                    <a:p>
                      <a:endParaRPr lang="en-US" dirty="0"/>
                    </a:p>
                  </a:txBody>
                  <a:tcPr/>
                </a:tc>
                <a:tc>
                  <a:txBody>
                    <a:bodyPr/>
                    <a:lstStyle/>
                    <a:p>
                      <a:r>
                        <a:rPr lang="en-US" dirty="0" smtClean="0"/>
                        <a:t>Use passive listeners to improve scrolling performance</a:t>
                      </a:r>
                      <a:endParaRPr lang="en-US" dirty="0"/>
                    </a:p>
                  </a:txBody>
                  <a:tcPr/>
                </a:tc>
                <a:tc>
                  <a:txBody>
                    <a:bodyPr/>
                    <a:lstStyle/>
                    <a:p>
                      <a:r>
                        <a:rPr lang="en-US" dirty="0" smtClean="0"/>
                        <a:t>1 event listener not passive</a:t>
                      </a:r>
                    </a:p>
                    <a:p>
                      <a:endParaRPr lang="en-US" dirty="0"/>
                    </a:p>
                  </a:txBody>
                  <a:tcPr/>
                </a:tc>
              </a:tr>
              <a:tr h="623022">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smtClean="0"/>
                        <a:t>Low</a:t>
                      </a:r>
                    </a:p>
                    <a:p>
                      <a:endParaRPr lang="en-US" dirty="0"/>
                    </a:p>
                  </a:txBody>
                  <a:tcPr/>
                </a:tc>
                <a:tc>
                  <a:txBody>
                    <a:bodyPr/>
                    <a:lstStyle/>
                    <a:p>
                      <a:r>
                        <a:rPr lang="en-US" dirty="0" smtClean="0"/>
                        <a:t>Properly size images</a:t>
                      </a:r>
                    </a:p>
                    <a:p>
                      <a:endParaRPr lang="en-US" dirty="0"/>
                    </a:p>
                  </a:txBody>
                  <a:tcPr/>
                </a:tc>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smtClean="0"/>
                        <a:t>Potential savings of 261KB</a:t>
                      </a:r>
                    </a:p>
                    <a:p>
                      <a:endParaRPr lang="en-US" dirty="0"/>
                    </a:p>
                  </a:txBody>
                  <a:tcPr/>
                </a:tc>
              </a:tr>
            </a:tbl>
          </a:graphicData>
        </a:graphic>
      </p:graphicFrame>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0"/>
          <a:ext cx="9144000" cy="5577494"/>
        </p:xfrm>
        <a:graphic>
          <a:graphicData uri="http://schemas.openxmlformats.org/drawingml/2006/table">
            <a:tbl>
              <a:tblPr firstRow="1" bandRow="1">
                <a:tableStyleId>{5C22544A-7EE6-4342-B048-85BDC9FD1C3A}</a:tableStyleId>
              </a:tblPr>
              <a:tblGrid>
                <a:gridCol w="1279103"/>
                <a:gridCol w="4816897"/>
                <a:gridCol w="3048000"/>
              </a:tblGrid>
              <a:tr h="623022">
                <a:tc>
                  <a:txBody>
                    <a:bodyPr/>
                    <a:lstStyle/>
                    <a:p>
                      <a:r>
                        <a:rPr lang="en-US" sz="2000" dirty="0" smtClean="0"/>
                        <a:t>IMPACT</a:t>
                      </a:r>
                      <a:endParaRPr lang="en-US" sz="2000" dirty="0"/>
                    </a:p>
                  </a:txBody>
                  <a:tcPr/>
                </a:tc>
                <a:tc>
                  <a:txBody>
                    <a:bodyPr/>
                    <a:lstStyle/>
                    <a:p>
                      <a:pPr algn="ctr"/>
                      <a:r>
                        <a:rPr lang="en-US" sz="3200" dirty="0" smtClean="0"/>
                        <a:t>AUDIT</a:t>
                      </a:r>
                      <a:endParaRPr lang="en-US" sz="3200" dirty="0"/>
                    </a:p>
                  </a:txBody>
                  <a:tcPr/>
                </a:tc>
                <a:tc>
                  <a:txBody>
                    <a:bodyPr/>
                    <a:lstStyle/>
                    <a:p>
                      <a:endParaRPr lang="en-US"/>
                    </a:p>
                  </a:txBody>
                  <a:tcPr/>
                </a:tc>
              </a:tr>
              <a:tr h="623022">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smtClean="0"/>
                        <a:t>Low</a:t>
                      </a:r>
                    </a:p>
                    <a:p>
                      <a:endParaRPr lang="en-US" dirty="0"/>
                    </a:p>
                  </a:txBody>
                  <a:tcPr/>
                </a:tc>
                <a:tc>
                  <a:txBody>
                    <a:bodyPr/>
                    <a:lstStyle/>
                    <a:p>
                      <a:r>
                        <a:rPr lang="en-US" dirty="0" smtClean="0"/>
                        <a:t>Reduce unused JavaScript LCP</a:t>
                      </a:r>
                    </a:p>
                    <a:p>
                      <a:endParaRPr lang="en-US" dirty="0" smtClean="0"/>
                    </a:p>
                  </a:txBody>
                  <a:tcPr/>
                </a:tc>
                <a:tc>
                  <a:txBody>
                    <a:bodyPr/>
                    <a:lstStyle/>
                    <a:p>
                      <a:r>
                        <a:rPr lang="en-US" dirty="0" smtClean="0"/>
                        <a:t>Potential savings of 720KB</a:t>
                      </a:r>
                    </a:p>
                  </a:txBody>
                  <a:tcPr/>
                </a:tc>
              </a:tr>
              <a:tr h="623022">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smtClean="0"/>
                        <a:t>Low</a:t>
                      </a:r>
                    </a:p>
                    <a:p>
                      <a:endParaRPr lang="en-US" dirty="0"/>
                    </a:p>
                  </a:txBody>
                  <a:tcPr/>
                </a:tc>
                <a:tc>
                  <a:txBody>
                    <a:bodyPr/>
                    <a:lstStyle/>
                    <a:p>
                      <a:r>
                        <a:rPr lang="en-US" dirty="0" smtClean="0"/>
                        <a:t>Enable text compression FCP LCP</a:t>
                      </a:r>
                    </a:p>
                    <a:p>
                      <a:endParaRPr lang="en-US" dirty="0" smtClean="0"/>
                    </a:p>
                    <a:p>
                      <a:endParaRPr lang="en-US" dirty="0"/>
                    </a:p>
                  </a:txBody>
                  <a:tcPr/>
                </a:tc>
                <a:tc>
                  <a:txBody>
                    <a:bodyPr/>
                    <a:lstStyle/>
                    <a:p>
                      <a:endParaRPr lang="en-US" dirty="0" smtClean="0"/>
                    </a:p>
                    <a:p>
                      <a:r>
                        <a:rPr lang="en-US" dirty="0" smtClean="0"/>
                        <a:t>Potential savings of 39.8KB</a:t>
                      </a:r>
                    </a:p>
                    <a:p>
                      <a:endParaRPr lang="en-US" dirty="0"/>
                    </a:p>
                  </a:txBody>
                  <a:tcPr/>
                </a:tc>
              </a:tr>
              <a:tr h="782348">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dirty="0" smtClean="0"/>
                    </a:p>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smtClean="0"/>
                        <a:t>Low</a:t>
                      </a:r>
                    </a:p>
                    <a:p>
                      <a:endParaRPr lang="en-US" dirty="0"/>
                    </a:p>
                  </a:txBody>
                  <a:tcPr/>
                </a:tc>
                <a:tc>
                  <a:txBody>
                    <a:bodyPr/>
                    <a:lstStyle/>
                    <a:p>
                      <a:r>
                        <a:rPr lang="en-US" dirty="0" smtClean="0"/>
                        <a:t>Avoid long main-thread tasks TBT</a:t>
                      </a:r>
                    </a:p>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dirty="0" smtClean="0"/>
                    </a:p>
                  </a:txBody>
                  <a:tcPr/>
                </a:tc>
                <a:tc>
                  <a:txBody>
                    <a:bodyPr/>
                    <a:lstStyle/>
                    <a:p>
                      <a:endParaRPr lang="en-US" dirty="0" smtClean="0"/>
                    </a:p>
                    <a:p>
                      <a:r>
                        <a:rPr lang="en-US" dirty="0" smtClean="0"/>
                        <a:t>7 long tasks found</a:t>
                      </a:r>
                    </a:p>
                    <a:p>
                      <a:endParaRPr lang="en-US" dirty="0"/>
                    </a:p>
                  </a:txBody>
                  <a:tcPr/>
                </a:tc>
              </a:tr>
              <a:tr h="623022">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dirty="0" smtClean="0"/>
                    </a:p>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smtClean="0"/>
                        <a:t>Low</a:t>
                      </a:r>
                    </a:p>
                    <a:p>
                      <a:endParaRPr lang="en-US" dirty="0"/>
                    </a:p>
                  </a:txBody>
                  <a:tcPr/>
                </a:tc>
                <a:tc>
                  <a:txBody>
                    <a:bodyPr/>
                    <a:lstStyle/>
                    <a:p>
                      <a:r>
                        <a:rPr lang="en-US" dirty="0" smtClean="0"/>
                        <a:t>Reduce JavaScript execution time TBT</a:t>
                      </a:r>
                    </a:p>
                    <a:p>
                      <a:endParaRPr lang="en-US" dirty="0" smtClean="0"/>
                    </a:p>
                  </a:txBody>
                  <a:tcPr/>
                </a:tc>
                <a:tc>
                  <a:txBody>
                    <a:bodyPr/>
                    <a:lstStyle/>
                    <a:p>
                      <a:endParaRPr lang="en-US" dirty="0" smtClean="0"/>
                    </a:p>
                    <a:p>
                      <a:r>
                        <a:rPr lang="en-US" dirty="0" smtClean="0"/>
                        <a:t>874ms spent executing JavaScript</a:t>
                      </a:r>
                    </a:p>
                    <a:p>
                      <a:endParaRPr lang="en-US" dirty="0"/>
                    </a:p>
                  </a:txBody>
                  <a:tcPr/>
                </a:tc>
              </a:tr>
              <a:tr h="623022">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smtClean="0"/>
                        <a:t>Low</a:t>
                      </a:r>
                    </a:p>
                    <a:p>
                      <a:endParaRPr lang="en-US" dirty="0"/>
                    </a:p>
                  </a:txBody>
                  <a:tcPr/>
                </a:tc>
                <a:tc>
                  <a:txBody>
                    <a:bodyPr/>
                    <a:lstStyle/>
                    <a:p>
                      <a:endParaRPr lang="en-US" dirty="0" smtClean="0"/>
                    </a:p>
                    <a:p>
                      <a:r>
                        <a:rPr lang="en-US" dirty="0" smtClean="0"/>
                        <a:t>Reduce unused CSS FCP LCP</a:t>
                      </a:r>
                    </a:p>
                    <a:p>
                      <a:endParaRPr lang="en-US" dirty="0"/>
                    </a:p>
                  </a:txBody>
                  <a:tcPr/>
                </a:tc>
                <a:tc>
                  <a:txBody>
                    <a:bodyPr/>
                    <a:lstStyle/>
                    <a:p>
                      <a:endParaRPr lang="en-US" dirty="0" smtClean="0"/>
                    </a:p>
                    <a:p>
                      <a:r>
                        <a:rPr lang="en-US" dirty="0" smtClean="0"/>
                        <a:t>Potential savings of 11.7KB</a:t>
                      </a:r>
                    </a:p>
                    <a:p>
                      <a:endParaRPr lang="en-US" dirty="0"/>
                    </a:p>
                  </a:txBody>
                  <a:tcPr/>
                </a:tc>
              </a:tr>
              <a:tr h="623022">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smtClean="0"/>
                        <a:t>Low</a:t>
                      </a:r>
                    </a:p>
                    <a:p>
                      <a:endParaRPr lang="en-US" dirty="0"/>
                    </a:p>
                  </a:txBody>
                  <a:tcPr/>
                </a:tc>
                <a:tc>
                  <a:txBody>
                    <a:bodyPr/>
                    <a:lstStyle/>
                    <a:p>
                      <a:r>
                        <a:rPr lang="en-US" dirty="0" smtClean="0"/>
                        <a:t>Avoid large layout shifts CLS</a:t>
                      </a:r>
                    </a:p>
                    <a:p>
                      <a:endParaRPr lang="en-US" dirty="0"/>
                    </a:p>
                  </a:txBody>
                  <a:tcPr/>
                </a:tc>
                <a:tc>
                  <a:txBody>
                    <a:bodyPr/>
                    <a:lstStyle/>
                    <a:p>
                      <a:r>
                        <a:rPr lang="en-US" dirty="0" smtClean="0"/>
                        <a:t>5 elements found</a:t>
                      </a:r>
                    </a:p>
                    <a:p>
                      <a:endParaRPr lang="en-US" dirty="0" smtClean="0"/>
                    </a:p>
                  </a:txBody>
                  <a:tcPr/>
                </a:tc>
              </a:tr>
              <a:tr h="623022">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smtClean="0"/>
                        <a:t>Low</a:t>
                      </a:r>
                    </a:p>
                    <a:p>
                      <a:endParaRPr lang="en-US" dirty="0"/>
                    </a:p>
                  </a:txBody>
                  <a:tcPr/>
                </a:tc>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smtClean="0"/>
                        <a:t>Minify JavaScript FCP LCP</a:t>
                      </a:r>
                    </a:p>
                    <a:p>
                      <a:endParaRPr lang="en-US" dirty="0" smtClean="0"/>
                    </a:p>
                    <a:p>
                      <a:endParaRPr lang="en-US" dirty="0"/>
                    </a:p>
                  </a:txBody>
                  <a:tcPr/>
                </a:tc>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dirty="0" smtClean="0"/>
                    </a:p>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smtClean="0"/>
                        <a:t>Potential savings of 21.6KB</a:t>
                      </a:r>
                    </a:p>
                    <a:p>
                      <a:endParaRPr lang="en-US" dirty="0"/>
                    </a:p>
                  </a:txBody>
                  <a:tcPr/>
                </a:tc>
              </a:tr>
            </a:tbl>
          </a:graphicData>
        </a:graphic>
      </p:graphicFrame>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0" y="0"/>
            <a:ext cx="9144000" cy="5143500"/>
          </a:xfrm>
        </p:spPr>
        <p:txBody>
          <a:bodyPr/>
          <a:lstStyle/>
          <a:p>
            <a:pPr>
              <a:buNone/>
            </a:pPr>
            <a:r>
              <a:rPr lang="en-US" dirty="0" smtClean="0"/>
              <a:t> </a:t>
            </a:r>
          </a:p>
          <a:p>
            <a:r>
              <a:rPr lang="en-US" b="1" dirty="0" smtClean="0"/>
              <a:t>Local SEO</a:t>
            </a:r>
            <a:r>
              <a:rPr lang="en-US" dirty="0" smtClean="0"/>
              <a:t>: If Himalaya Herbals has physical stores or distribution centers in specific locations, implementing local SEO strategies can help improve visibility in local search results.</a:t>
            </a:r>
          </a:p>
          <a:p>
            <a:pPr>
              <a:buNone/>
            </a:pPr>
            <a:r>
              <a:rPr lang="en-US" dirty="0" smtClean="0"/>
              <a:t> </a:t>
            </a:r>
          </a:p>
          <a:p>
            <a:r>
              <a:rPr lang="en-US" b="1" dirty="0" smtClean="0"/>
              <a:t>Technical SEO: </a:t>
            </a:r>
            <a:r>
              <a:rPr lang="en-US" dirty="0" smtClean="0"/>
              <a:t>Regularly auditing and optimizing the website's technical aspects, such as page load speed, sitemap, robots.txt, and schema markup, can enhance the website's overall performance in search engines.</a:t>
            </a:r>
          </a:p>
          <a:p>
            <a:pPr>
              <a:buNone/>
            </a:pPr>
            <a:r>
              <a:rPr lang="en-US" dirty="0" smtClean="0"/>
              <a:t> </a:t>
            </a:r>
          </a:p>
          <a:p>
            <a:r>
              <a:rPr lang="en-US" dirty="0" smtClean="0"/>
              <a:t>It's important to note that since the SEO landscape is dynamic and search engine algorithms are continually evolving, the SEO strategies for Himalaya Herbals' website might have changed or been updated since my last update. Therefore, for the most accurate and up-to-date analysis, it's best to consult with an experienced SEO professional or conduct a fresh SEO audit on the website.</a:t>
            </a:r>
          </a:p>
          <a:p>
            <a:endParaRPr lang="en-US" dirty="0"/>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700" y="445025"/>
            <a:ext cx="8520600" cy="506445"/>
          </a:xfrm>
        </p:spPr>
        <p:txBody>
          <a:bodyPr>
            <a:normAutofit/>
          </a:bodyPr>
          <a:lstStyle/>
          <a:p>
            <a:r>
              <a:rPr lang="en-US" sz="2000" b="1" dirty="0" smtClean="0"/>
              <a:t>KEYWORD RESEARCH :</a:t>
            </a:r>
            <a:endParaRPr lang="en-US" sz="2000" dirty="0"/>
          </a:p>
        </p:txBody>
      </p:sp>
      <p:sp>
        <p:nvSpPr>
          <p:cNvPr id="3" name="Text Placeholder 2"/>
          <p:cNvSpPr>
            <a:spLocks noGrp="1"/>
          </p:cNvSpPr>
          <p:nvPr>
            <p:ph type="body" idx="1"/>
          </p:nvPr>
        </p:nvSpPr>
        <p:spPr>
          <a:xfrm>
            <a:off x="0" y="914400"/>
            <a:ext cx="9144000" cy="4229100"/>
          </a:xfrm>
        </p:spPr>
        <p:txBody>
          <a:bodyPr/>
          <a:lstStyle/>
          <a:p>
            <a:r>
              <a:rPr lang="en-US" dirty="0" smtClean="0"/>
              <a:t>I </a:t>
            </a:r>
            <a:r>
              <a:rPr lang="en-US" sz="1600" dirty="0" smtClean="0"/>
              <a:t>can give you some general insights into how SEO might be applied to a website like Himalaya Herbals:</a:t>
            </a:r>
          </a:p>
          <a:p>
            <a:r>
              <a:rPr lang="en-US" sz="1600" b="1" dirty="0" smtClean="0"/>
              <a:t>Keyword Research: </a:t>
            </a:r>
            <a:r>
              <a:rPr lang="en-US" sz="1600" dirty="0" smtClean="0"/>
              <a:t>An essential part of SEO is identifying relevant keywords that potential customers might use to search for Himalaya Herbals' products. These keywords would include specific product names, health conditions, or terms related to herbal healthcare. </a:t>
            </a:r>
            <a:endParaRPr lang="en-US" sz="1600" dirty="0"/>
          </a:p>
        </p:txBody>
      </p:sp>
      <p:pic>
        <p:nvPicPr>
          <p:cNvPr id="4" name="Picture 3" descr="Marketing Strategy of Himalaya | Marketing91"/>
          <p:cNvPicPr/>
          <p:nvPr/>
        </p:nvPicPr>
        <p:blipFill>
          <a:blip r:embed="rId2" cstate="print"/>
          <a:srcRect/>
          <a:stretch>
            <a:fillRect/>
          </a:stretch>
        </p:blipFill>
        <p:spPr bwMode="auto">
          <a:xfrm>
            <a:off x="2777288" y="2728575"/>
            <a:ext cx="3119868" cy="200942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5"/>
          <p:cNvSpPr txBox="1"/>
          <p:nvPr/>
        </p:nvSpPr>
        <p:spPr>
          <a:xfrm>
            <a:off x="-1" y="220717"/>
            <a:ext cx="8896865" cy="520882"/>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GB" sz="1900" b="1" dirty="0">
                <a:solidFill>
                  <a:srgbClr val="434343"/>
                </a:solidFill>
              </a:rPr>
              <a:t>Part 1: Brand study, Competitor Analysis &amp; Buyer’s/Audience’s Persona</a:t>
            </a:r>
            <a:endParaRPr sz="1900"/>
          </a:p>
        </p:txBody>
      </p:sp>
      <p:sp>
        <p:nvSpPr>
          <p:cNvPr id="68" name="Google Shape;68;p15"/>
          <p:cNvSpPr txBox="1"/>
          <p:nvPr/>
        </p:nvSpPr>
        <p:spPr>
          <a:xfrm>
            <a:off x="493986" y="803189"/>
            <a:ext cx="7652964" cy="458584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Char char="●"/>
            </a:pPr>
            <a:r>
              <a:rPr lang="en-GB" b="1" dirty="0"/>
              <a:t>Research Brand Identity: </a:t>
            </a:r>
            <a:r>
              <a:rPr lang="en-GB" dirty="0"/>
              <a:t>Study the brand's mission, values, vision, and unique selling propositions (USPs).</a:t>
            </a:r>
            <a:endParaRPr/>
          </a:p>
          <a:p>
            <a:pPr marL="0" lvl="0" indent="0" algn="l" rtl="0">
              <a:spcBef>
                <a:spcPts val="0"/>
              </a:spcBef>
              <a:spcAft>
                <a:spcPts val="0"/>
              </a:spcAft>
              <a:buNone/>
            </a:pPr>
            <a:endParaRPr/>
          </a:p>
          <a:p>
            <a:r>
              <a:rPr lang="en-GB" b="1" dirty="0" smtClean="0"/>
              <a:t>Mission:</a:t>
            </a:r>
            <a:r>
              <a:rPr lang="en-US" dirty="0" smtClean="0"/>
              <a:t>Himalaya Herbal Products:</a:t>
            </a:r>
          </a:p>
          <a:p>
            <a:endParaRPr lang="en-US" sz="1600" b="1" dirty="0" smtClean="0"/>
          </a:p>
          <a:p>
            <a:r>
              <a:rPr lang="en-US" sz="1600" b="1" dirty="0" smtClean="0"/>
              <a:t>“Empowering Lives through Nature's Wisdom"</a:t>
            </a:r>
          </a:p>
          <a:p>
            <a:r>
              <a:rPr lang="en-US" sz="1600" b="1" dirty="0" smtClean="0"/>
              <a:t> </a:t>
            </a:r>
          </a:p>
          <a:p>
            <a:endParaRPr lang="en-US" dirty="0" smtClean="0"/>
          </a:p>
          <a:p>
            <a:endParaRPr lang="en-US" dirty="0" smtClean="0"/>
          </a:p>
          <a:p>
            <a:r>
              <a:rPr lang="en-US" dirty="0" smtClean="0"/>
              <a:t>Himalaya Herbal Products is committed to empowering lives by harnessing the wisdom of nature. We strive to provide the highest quality herbal products that promote health, wellness, and a balanced lifestyle. Our mission is rooted in the belief that nature holds the key to human well-being, and we aim to unlock its potential to enhance the lives of people across the globe.</a:t>
            </a:r>
          </a:p>
          <a:p>
            <a:pPr marL="0" lvl="0" indent="0" algn="l" rtl="0">
              <a:spcBef>
                <a:spcPts val="0"/>
              </a:spcBef>
              <a:spcAft>
                <a:spcPts val="0"/>
              </a:spcAft>
              <a:buNone/>
            </a:pPr>
            <a:endParaRPr b="1"/>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b="1"/>
          </a:p>
          <a:p>
            <a:pPr marL="0" lvl="0" indent="0" algn="l" rtl="0">
              <a:spcBef>
                <a:spcPts val="0"/>
              </a:spcBef>
              <a:spcAft>
                <a:spcPts val="0"/>
              </a:spcAft>
              <a:buNone/>
            </a:pPr>
            <a:endParaRPr b="1"/>
          </a:p>
          <a:p>
            <a:pPr marL="0" lvl="0" indent="0" algn="l" rtl="0">
              <a:spcBef>
                <a:spcPts val="0"/>
              </a:spcBef>
              <a:spcAft>
                <a:spcPts val="0"/>
              </a:spcAft>
              <a:buNone/>
            </a:pPr>
            <a:endParaRPr/>
          </a:p>
          <a:p>
            <a:pPr marL="0" lvl="0" indent="0" algn="l" rtl="0">
              <a:spcBef>
                <a:spcPts val="0"/>
              </a:spcBef>
              <a:spcAft>
                <a:spcPts val="0"/>
              </a:spcAft>
              <a:buNone/>
            </a:pPr>
            <a:endParaRPr/>
          </a:p>
        </p:txBody>
      </p:sp>
      <p:pic>
        <p:nvPicPr>
          <p:cNvPr id="4" name="Picture 3" descr="GhDp7J9T_400x400.jpg"/>
          <p:cNvPicPr>
            <a:picLocks noChangeAspect="1"/>
          </p:cNvPicPr>
          <p:nvPr/>
        </p:nvPicPr>
        <p:blipFill>
          <a:blip r:embed="rId3"/>
          <a:srcRect t="13583" b="11709"/>
          <a:stretch>
            <a:fillRect/>
          </a:stretch>
        </p:blipFill>
        <p:spPr>
          <a:xfrm>
            <a:off x="7007418" y="1351736"/>
            <a:ext cx="1975944" cy="1207020"/>
          </a:xfrm>
          <a:prstGeom prst="rect">
            <a:avLst/>
          </a:prstGeom>
          <a:ln>
            <a:noFill/>
          </a:ln>
          <a:effectLst>
            <a:softEdge rad="112500"/>
          </a:effectLst>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KEYWORD RESEARCH ON HIMAYALAY HERBALS</a:t>
            </a:r>
            <a:r>
              <a:rPr lang="en-US" dirty="0" smtClean="0"/>
              <a:t/>
            </a:r>
            <a:br>
              <a:rPr lang="en-US" dirty="0" smtClean="0"/>
            </a:br>
            <a:endParaRPr lang="en-US" dirty="0"/>
          </a:p>
        </p:txBody>
      </p:sp>
      <p:sp>
        <p:nvSpPr>
          <p:cNvPr id="3" name="Text Placeholder 2"/>
          <p:cNvSpPr>
            <a:spLocks noGrp="1"/>
          </p:cNvSpPr>
          <p:nvPr>
            <p:ph type="body" idx="1"/>
          </p:nvPr>
        </p:nvSpPr>
        <p:spPr/>
        <p:txBody>
          <a:bodyPr>
            <a:normAutofit fontScale="92500" lnSpcReduction="10000"/>
          </a:bodyPr>
          <a:lstStyle/>
          <a:p>
            <a:r>
              <a:rPr lang="en-US" sz="1900" b="1" dirty="0" smtClean="0"/>
              <a:t>Here are some keyword research on Himalaya Herbals:</a:t>
            </a:r>
          </a:p>
          <a:p>
            <a:pPr>
              <a:buNone/>
            </a:pPr>
            <a:r>
              <a:rPr lang="en-US" dirty="0" smtClean="0"/>
              <a:t>1. Himalaya Herbals</a:t>
            </a:r>
          </a:p>
          <a:p>
            <a:pPr>
              <a:buNone/>
            </a:pPr>
            <a:r>
              <a:rPr lang="en-US" dirty="0" smtClean="0"/>
              <a:t>2. Himalaya</a:t>
            </a:r>
          </a:p>
          <a:p>
            <a:pPr>
              <a:buNone/>
            </a:pPr>
            <a:r>
              <a:rPr lang="en-US" dirty="0" smtClean="0"/>
              <a:t>3. Herbals</a:t>
            </a:r>
          </a:p>
          <a:p>
            <a:pPr>
              <a:buNone/>
            </a:pPr>
            <a:r>
              <a:rPr lang="en-US" dirty="0" smtClean="0"/>
              <a:t>4. Natural remedies</a:t>
            </a:r>
          </a:p>
          <a:p>
            <a:pPr>
              <a:buNone/>
            </a:pPr>
            <a:r>
              <a:rPr lang="en-US" dirty="0" smtClean="0"/>
              <a:t>5. Ayurvedic medicine</a:t>
            </a:r>
          </a:p>
          <a:p>
            <a:pPr>
              <a:buNone/>
            </a:pPr>
            <a:r>
              <a:rPr lang="en-US" dirty="0" smtClean="0"/>
              <a:t>6. Herbal supplements</a:t>
            </a:r>
          </a:p>
          <a:p>
            <a:pPr>
              <a:buNone/>
            </a:pPr>
            <a:r>
              <a:rPr lang="en-US" dirty="0" smtClean="0"/>
              <a:t>7. Ayurvedic supplements</a:t>
            </a:r>
          </a:p>
          <a:p>
            <a:pPr>
              <a:buNone/>
            </a:pPr>
            <a:r>
              <a:rPr lang="en-US" dirty="0" smtClean="0"/>
              <a:t>8. Natural health</a:t>
            </a:r>
          </a:p>
          <a:p>
            <a:pPr>
              <a:buNone/>
            </a:pPr>
            <a:r>
              <a:rPr lang="en-US" dirty="0" smtClean="0"/>
              <a:t>9. Alternative medicine</a:t>
            </a:r>
          </a:p>
          <a:p>
            <a:pPr>
              <a:buNone/>
            </a:pPr>
            <a:r>
              <a:rPr lang="en-US" dirty="0" smtClean="0"/>
              <a:t>10. Himalayan herbs</a:t>
            </a:r>
          </a:p>
          <a:p>
            <a:pPr>
              <a:buNone/>
            </a:pPr>
            <a:endParaRPr lang="en-US" dirty="0"/>
          </a:p>
        </p:txBody>
      </p:sp>
      <p:pic>
        <p:nvPicPr>
          <p:cNvPr id="4" name="Picture 3" descr="WhatsApp Image 2023-07-21 at 18.41.01.jpg"/>
          <p:cNvPicPr>
            <a:picLocks noChangeAspect="1"/>
          </p:cNvPicPr>
          <p:nvPr/>
        </p:nvPicPr>
        <p:blipFill>
          <a:blip r:embed="rId2"/>
          <a:stretch>
            <a:fillRect/>
          </a:stretch>
        </p:blipFill>
        <p:spPr>
          <a:xfrm>
            <a:off x="6211330" y="1764442"/>
            <a:ext cx="2133600" cy="2133600"/>
          </a:xfrm>
          <a:prstGeom prst="rect">
            <a:avLst/>
          </a:prstGeom>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11700" y="420130"/>
            <a:ext cx="8520600" cy="4148745"/>
          </a:xfrm>
        </p:spPr>
        <p:txBody>
          <a:bodyPr/>
          <a:lstStyle/>
          <a:p>
            <a:r>
              <a:rPr lang="en-US" b="1" dirty="0" smtClean="0"/>
              <a:t>Here are some specific keywords that you can use to target your marketing campaigns:</a:t>
            </a:r>
          </a:p>
          <a:p>
            <a:pPr>
              <a:buNone/>
            </a:pPr>
            <a:endParaRPr lang="en-US" dirty="0" smtClean="0"/>
          </a:p>
          <a:p>
            <a:pPr lvl="0">
              <a:buFont typeface="+mj-lt"/>
              <a:buAutoNum type="arabicPeriod"/>
            </a:pPr>
            <a:r>
              <a:rPr lang="en-US" dirty="0" smtClean="0"/>
              <a:t>Himalaya Herbals for hair growth</a:t>
            </a:r>
          </a:p>
          <a:p>
            <a:pPr lvl="0">
              <a:buFont typeface="+mj-lt"/>
              <a:buAutoNum type="arabicPeriod"/>
            </a:pPr>
            <a:r>
              <a:rPr lang="en-US" dirty="0" smtClean="0"/>
              <a:t>Himalaya Herbals for weight loss</a:t>
            </a:r>
          </a:p>
          <a:p>
            <a:pPr lvl="0">
              <a:buFont typeface="+mj-lt"/>
              <a:buAutoNum type="arabicPeriod"/>
            </a:pPr>
            <a:r>
              <a:rPr lang="en-US" dirty="0" smtClean="0"/>
              <a:t>Himalaya Herbals for skin care</a:t>
            </a:r>
          </a:p>
          <a:p>
            <a:pPr lvl="0">
              <a:buFont typeface="+mj-lt"/>
              <a:buAutoNum type="arabicPeriod"/>
            </a:pPr>
            <a:r>
              <a:rPr lang="en-US" dirty="0" smtClean="0"/>
              <a:t>Himalaya Herbals for immunity</a:t>
            </a:r>
          </a:p>
          <a:p>
            <a:pPr lvl="0">
              <a:buFont typeface="+mj-lt"/>
              <a:buAutoNum type="arabicPeriod"/>
            </a:pPr>
            <a:r>
              <a:rPr lang="en-US" dirty="0" smtClean="0"/>
              <a:t>Himalaya Herbals for stress relief</a:t>
            </a:r>
          </a:p>
          <a:p>
            <a:endParaRPr lang="en-US" dirty="0"/>
          </a:p>
        </p:txBody>
      </p:sp>
      <p:pic>
        <p:nvPicPr>
          <p:cNvPr id="4" name="Picture 3" descr="Himalaya Shop in Camp,Pune - Best Herbal Cosmetic Dealers in Pune - Justdial"/>
          <p:cNvPicPr/>
          <p:nvPr/>
        </p:nvPicPr>
        <p:blipFill>
          <a:blip r:embed="rId2" cstate="print"/>
          <a:srcRect/>
          <a:stretch>
            <a:fillRect/>
          </a:stretch>
        </p:blipFill>
        <p:spPr bwMode="auto">
          <a:xfrm>
            <a:off x="4436671" y="2248549"/>
            <a:ext cx="4707329" cy="264819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On-Page Optimization: </a:t>
            </a:r>
            <a:endParaRPr lang="en-US" b="1" dirty="0"/>
          </a:p>
        </p:txBody>
      </p:sp>
      <p:sp>
        <p:nvSpPr>
          <p:cNvPr id="3" name="Text Placeholder 2"/>
          <p:cNvSpPr>
            <a:spLocks noGrp="1"/>
          </p:cNvSpPr>
          <p:nvPr>
            <p:ph type="body" idx="1"/>
          </p:nvPr>
        </p:nvSpPr>
        <p:spPr>
          <a:xfrm>
            <a:off x="0" y="939114"/>
            <a:ext cx="9144000" cy="4204386"/>
          </a:xfrm>
        </p:spPr>
        <p:txBody>
          <a:bodyPr/>
          <a:lstStyle/>
          <a:p>
            <a:r>
              <a:rPr lang="en-US" sz="1600" dirty="0" smtClean="0"/>
              <a:t>Himalaya Herbals' website should have well-optimized product pages and content that include the identified keywords in meta titles, meta descriptions, headings, and throughout the content in a natural and user-friendly manner.</a:t>
            </a:r>
          </a:p>
          <a:p>
            <a:r>
              <a:rPr lang="en-US" sz="1600" b="1" dirty="0" smtClean="0"/>
              <a:t>High-Quality Content: </a:t>
            </a:r>
            <a:r>
              <a:rPr lang="en-US" sz="1600" dirty="0" smtClean="0"/>
              <a:t>The website should have informative and valuable content related to herbal healthcare, ayurvedic principles, product usage guides, customer reviews, and more. High-quality content can help improve the website's authority and attract more organic traffic.</a:t>
            </a:r>
          </a:p>
          <a:p>
            <a:r>
              <a:rPr lang="en-US" sz="1600" b="1" dirty="0" smtClean="0"/>
              <a:t>Mobile-Friendly Design: </a:t>
            </a:r>
            <a:r>
              <a:rPr lang="en-US" sz="1600" dirty="0" smtClean="0"/>
              <a:t>With an increasing number of users accessing websites from mobile devices, ensuring that the Himalaya Herbals website is mobile-friendly is crucial for better rankings in search engine results.</a:t>
            </a:r>
          </a:p>
          <a:p>
            <a:r>
              <a:rPr lang="en-US" sz="1600" b="1" dirty="0" smtClean="0"/>
              <a:t>Backlink Building: </a:t>
            </a:r>
            <a:r>
              <a:rPr lang="en-US" sz="1600" dirty="0" smtClean="0"/>
              <a:t>Acquiring backlinks from authoritative and relevant websites can help improve the website's search engine rankings. However, it's important to focus on quality over quantity and avoid questionable link-building practices that could lead to penalties from search engines.</a:t>
            </a:r>
          </a:p>
          <a:p>
            <a:endParaRPr lang="en-US" sz="1600" dirty="0" smtClean="0"/>
          </a:p>
          <a:p>
            <a:endParaRPr lang="en-US" sz="1600" dirty="0" smtClean="0"/>
          </a:p>
          <a:p>
            <a:endParaRPr lang="en-US" sz="1600" dirty="0" smtClean="0"/>
          </a:p>
          <a:p>
            <a:endParaRPr lang="en-US" dirty="0"/>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lstStyle/>
          <a:p>
            <a:endParaRPr lang="en-US" dirty="0"/>
          </a:p>
        </p:txBody>
      </p:sp>
      <p:sp>
        <p:nvSpPr>
          <p:cNvPr id="5" name="Rectangle 4"/>
          <p:cNvSpPr/>
          <p:nvPr/>
        </p:nvSpPr>
        <p:spPr>
          <a:xfrm>
            <a:off x="1977081" y="0"/>
            <a:ext cx="4670854" cy="461665"/>
          </a:xfrm>
          <a:prstGeom prst="rect">
            <a:avLst/>
          </a:prstGeom>
        </p:spPr>
        <p:txBody>
          <a:bodyPr wrap="square">
            <a:spAutoFit/>
          </a:bodyPr>
          <a:lstStyle/>
          <a:p>
            <a:pPr algn="ctr"/>
            <a:r>
              <a:rPr lang="en-GB" sz="2400" b="1" dirty="0" smtClean="0">
                <a:solidFill>
                  <a:schemeClr val="hlink"/>
                </a:solidFill>
                <a:hlinkClick r:id="rId2"/>
              </a:rPr>
              <a:t>Content Calendar </a:t>
            </a:r>
            <a:endParaRPr lang="en-US" sz="2400" b="1" dirty="0"/>
          </a:p>
        </p:txBody>
      </p:sp>
      <p:pic>
        <p:nvPicPr>
          <p:cNvPr id="2" name="Picture 2"/>
          <p:cNvPicPr>
            <a:picLocks noChangeAspect="1" noChangeArrowheads="1"/>
          </p:cNvPicPr>
          <p:nvPr/>
        </p:nvPicPr>
        <p:blipFill>
          <a:blip r:embed="rId3"/>
          <a:srcRect/>
          <a:stretch>
            <a:fillRect/>
          </a:stretch>
        </p:blipFill>
        <p:spPr bwMode="auto">
          <a:xfrm>
            <a:off x="1" y="679622"/>
            <a:ext cx="9144000" cy="4463878"/>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700" y="178677"/>
            <a:ext cx="8520600" cy="567558"/>
          </a:xfrm>
        </p:spPr>
        <p:txBody>
          <a:bodyPr>
            <a:normAutofit fontScale="90000"/>
          </a:bodyPr>
          <a:lstStyle/>
          <a:p>
            <a:r>
              <a:rPr lang="en-US" b="1" dirty="0" smtClean="0"/>
              <a:t>Himalaya Herbals</a:t>
            </a:r>
            <a:r>
              <a:rPr lang="en-GB" b="1" dirty="0" smtClean="0">
                <a:solidFill>
                  <a:srgbClr val="434343"/>
                </a:solidFill>
              </a:rPr>
              <a:t> </a:t>
            </a:r>
            <a:r>
              <a:rPr lang="en-GB" b="1" dirty="0" smtClean="0">
                <a:solidFill>
                  <a:srgbClr val="434343"/>
                </a:solidFill>
                <a:latin typeface="+mn-lt"/>
              </a:rPr>
              <a:t>Content Ideas</a:t>
            </a:r>
            <a:r>
              <a:rPr lang="en-GB" b="1" dirty="0" smtClean="0">
                <a:solidFill>
                  <a:srgbClr val="434343"/>
                </a:solidFill>
              </a:rPr>
              <a:t>:</a:t>
            </a:r>
            <a:endParaRPr lang="en-US" dirty="0"/>
          </a:p>
        </p:txBody>
      </p:sp>
      <p:sp>
        <p:nvSpPr>
          <p:cNvPr id="3" name="Text Placeholder 2"/>
          <p:cNvSpPr>
            <a:spLocks noGrp="1"/>
          </p:cNvSpPr>
          <p:nvPr>
            <p:ph type="body" idx="1"/>
          </p:nvPr>
        </p:nvSpPr>
        <p:spPr>
          <a:xfrm>
            <a:off x="2" y="714703"/>
            <a:ext cx="6905296" cy="4130567"/>
          </a:xfrm>
        </p:spPr>
        <p:txBody>
          <a:bodyPr>
            <a:noAutofit/>
          </a:bodyPr>
          <a:lstStyle/>
          <a:p>
            <a:r>
              <a:rPr lang="en-US" sz="1400" dirty="0" smtClean="0">
                <a:latin typeface="+mn-lt"/>
              </a:rPr>
              <a:t>Himalaya Herbal is a renowned brand in the dietary supplement industry, known for its high-quality products made from natural ingredients. With a focus on health and wellness, Himalaya Herbal has developed a strong content and strategy to promote its offerings and connect with its target audience. </a:t>
            </a:r>
          </a:p>
          <a:p>
            <a:r>
              <a:rPr lang="en-US" sz="1400" dirty="0" smtClean="0">
                <a:latin typeface="+mn-lt"/>
              </a:rPr>
              <a:t>Their content includes informative blog posts, social media campaigns, and educational videos that highlight the benefits of their products and provide valuable information to consumers. By integrating a holistic approach to well-being and emphasizing the power of nature, Himalaya Herbal has gained a loyal customer base who appreciate their commitment to quality and authenticity.</a:t>
            </a:r>
          </a:p>
          <a:p>
            <a:r>
              <a:rPr lang="en-US" sz="1400" dirty="0" smtClean="0">
                <a:latin typeface="+mn-lt"/>
              </a:rPr>
              <a:t>Himalaya Herbal, known for its range of natural and herbal healthcare products, has been gaining significant attention in recent years. With a strong focus on quality and a commitment to using traditional Ayurvedic principles, Himalaya Herbal has carved a niche for itself in the market. The company's content and strategy have played a crucial role in strengthening its brand identity and attracting a loyal customer base. </a:t>
            </a:r>
          </a:p>
          <a:p>
            <a:pPr>
              <a:buNone/>
            </a:pPr>
            <a:r>
              <a:rPr lang="en-US" sz="1400" dirty="0" smtClean="0">
                <a:latin typeface="+mn-lt"/>
              </a:rPr>
              <a:t> </a:t>
            </a:r>
          </a:p>
          <a:p>
            <a:endParaRPr lang="en-US" sz="1400" dirty="0">
              <a:latin typeface="+mn-lt"/>
            </a:endParaRPr>
          </a:p>
        </p:txBody>
      </p:sp>
      <p:pic>
        <p:nvPicPr>
          <p:cNvPr id="4" name="Picture 3" descr="Himalaya Protein Hair Cream - Nourishes Hair – Himalaya Wellness (India)"/>
          <p:cNvPicPr/>
          <p:nvPr/>
        </p:nvPicPr>
        <p:blipFill>
          <a:blip r:embed="rId2" cstate="print"/>
          <a:srcRect/>
          <a:stretch>
            <a:fillRect/>
          </a:stretch>
        </p:blipFill>
        <p:spPr bwMode="auto">
          <a:xfrm>
            <a:off x="6884276" y="1460938"/>
            <a:ext cx="1966214" cy="178675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 y="0"/>
            <a:ext cx="9144001" cy="5143500"/>
          </a:xfrm>
        </p:spPr>
        <p:txBody>
          <a:bodyPr>
            <a:normAutofit/>
          </a:bodyPr>
          <a:lstStyle/>
          <a:p>
            <a:r>
              <a:rPr lang="en-US" dirty="0" smtClean="0"/>
              <a:t>Through informative and engaging content, Himalaya Herbal has been able to educate consumers about the benefits of herbal remedies and the importance of taking a holistic approach to health.</a:t>
            </a:r>
          </a:p>
          <a:p>
            <a:pPr>
              <a:buNone/>
            </a:pPr>
            <a:endParaRPr lang="en-US" dirty="0" smtClean="0"/>
          </a:p>
          <a:p>
            <a:r>
              <a:rPr lang="en-US" dirty="0" smtClean="0"/>
              <a:t> In the world of herbal medicine, Himalaya Herbal has made a lasting impact with its unique content and strategy. Their commitment to providing natural and effective products has garnered a loyal following of customers who trust in the brand's quality. With a wide range of herbal supplements, skincare products, and personal care items, Himalaya Herbal has successfully tapped into the growing demand for holistic wellness options. This next paragraph will delve deeper into the brand's key strategies and how they have contributed to its success in the market.</a:t>
            </a:r>
          </a:p>
          <a:p>
            <a:endParaRPr lang="en-US" dirty="0"/>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700" y="189186"/>
            <a:ext cx="8520600" cy="828539"/>
          </a:xfrm>
        </p:spPr>
        <p:txBody>
          <a:bodyPr>
            <a:normAutofit fontScale="90000"/>
          </a:bodyPr>
          <a:lstStyle/>
          <a:p>
            <a:pPr lvl="0"/>
            <a:r>
              <a:rPr lang="en-US" dirty="0" smtClean="0"/>
              <a:t>Himalaya Herbals Marketing </a:t>
            </a:r>
            <a:r>
              <a:rPr lang="en-GB" b="1" dirty="0" smtClean="0">
                <a:solidFill>
                  <a:srgbClr val="434343"/>
                </a:solidFill>
              </a:rPr>
              <a:t>Strategies:</a:t>
            </a:r>
            <a:r>
              <a:rPr lang="en-GB" dirty="0" smtClean="0"/>
              <a:t/>
            </a:r>
            <a:br>
              <a:rPr lang="en-GB" dirty="0" smtClean="0"/>
            </a:br>
            <a:r>
              <a:rPr lang="en-US" dirty="0" smtClean="0"/>
              <a:t> </a:t>
            </a:r>
            <a:endParaRPr lang="en-US" dirty="0"/>
          </a:p>
        </p:txBody>
      </p:sp>
      <p:sp>
        <p:nvSpPr>
          <p:cNvPr id="3" name="Text Placeholder 2"/>
          <p:cNvSpPr>
            <a:spLocks noGrp="1"/>
          </p:cNvSpPr>
          <p:nvPr>
            <p:ph type="body" idx="1"/>
          </p:nvPr>
        </p:nvSpPr>
        <p:spPr>
          <a:xfrm>
            <a:off x="311700" y="819807"/>
            <a:ext cx="8520600" cy="3749068"/>
          </a:xfrm>
        </p:spPr>
        <p:txBody>
          <a:bodyPr/>
          <a:lstStyle/>
          <a:p>
            <a:r>
              <a:rPr lang="en-US" dirty="0" smtClean="0"/>
              <a:t>Now talking about their marketing strategies, </a:t>
            </a:r>
            <a:br>
              <a:rPr lang="en-US" dirty="0" smtClean="0"/>
            </a:br>
            <a:r>
              <a:rPr lang="en-US" dirty="0" smtClean="0"/>
              <a:t>Himalaya Herbal's marketing strategy has been instrumental in establishing its presence in the market and attracting a wide customer base. By leveraging digital platforms and social media, the brand has effectively reached out to a larger audience and created a strong online presence. </a:t>
            </a:r>
          </a:p>
          <a:p>
            <a:endParaRPr lang="en-US" dirty="0"/>
          </a:p>
        </p:txBody>
      </p:sp>
      <p:pic>
        <p:nvPicPr>
          <p:cNvPr id="4" name="Picture 3" descr="Marketing Strategy of Himalaya | Marketing91"/>
          <p:cNvPicPr/>
          <p:nvPr/>
        </p:nvPicPr>
        <p:blipFill>
          <a:blip r:embed="rId2" cstate="print"/>
          <a:srcRect/>
          <a:stretch>
            <a:fillRect/>
          </a:stretch>
        </p:blipFill>
        <p:spPr bwMode="auto">
          <a:xfrm>
            <a:off x="2070538" y="2648606"/>
            <a:ext cx="4141076" cy="230176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68166" y="315310"/>
            <a:ext cx="8664134" cy="4624552"/>
          </a:xfrm>
        </p:spPr>
        <p:txBody>
          <a:bodyPr/>
          <a:lstStyle/>
          <a:p>
            <a:r>
              <a:rPr lang="en-US" dirty="0" smtClean="0"/>
              <a:t>Furthermore, the company's emphasis on educating consumers about the benefits of Ayurvedic principles and herbal remedies has helped build trust and credibility. Through strategic partnerships with influencers and healthcare professionals, Himalaya Herbal has been able to amplify its message and reach potential customers.</a:t>
            </a:r>
          </a:p>
          <a:p>
            <a:r>
              <a:rPr lang="en-US" dirty="0" smtClean="0"/>
              <a:t>With a firm commitment to using traditional </a:t>
            </a:r>
          </a:p>
          <a:p>
            <a:pPr>
              <a:buNone/>
            </a:pPr>
            <a:r>
              <a:rPr lang="en-US" dirty="0" smtClean="0"/>
              <a:t>Ayurvedic principles, Himalaya Herbal has</a:t>
            </a:r>
          </a:p>
          <a:p>
            <a:pPr>
              <a:buNone/>
            </a:pPr>
            <a:r>
              <a:rPr lang="en-US" dirty="0" smtClean="0"/>
              <a:t> not only established a strong presence in</a:t>
            </a:r>
          </a:p>
          <a:p>
            <a:pPr>
              <a:buNone/>
            </a:pPr>
            <a:r>
              <a:rPr lang="en-US" dirty="0" smtClean="0"/>
              <a:t> the market but has also gained a </a:t>
            </a:r>
          </a:p>
          <a:p>
            <a:pPr>
              <a:buNone/>
            </a:pPr>
            <a:r>
              <a:rPr lang="en-US" dirty="0" smtClean="0"/>
              <a:t>competitive edge through its effective</a:t>
            </a:r>
          </a:p>
          <a:p>
            <a:pPr>
              <a:buNone/>
            </a:pPr>
            <a:r>
              <a:rPr lang="en-US" dirty="0" smtClean="0"/>
              <a:t> marketing strategies.</a:t>
            </a:r>
          </a:p>
          <a:p>
            <a:endParaRPr lang="en-US" dirty="0" smtClean="0"/>
          </a:p>
          <a:p>
            <a:endParaRPr lang="en-US" dirty="0"/>
          </a:p>
        </p:txBody>
      </p:sp>
      <p:pic>
        <p:nvPicPr>
          <p:cNvPr id="4" name="Picture 3" descr="CASE STUDY: How 'Himalaya' Gripped Digital Marketing To Grow Its Brand  Performance? Dsim.in"/>
          <p:cNvPicPr/>
          <p:nvPr/>
        </p:nvPicPr>
        <p:blipFill>
          <a:blip r:embed="rId2" cstate="print"/>
          <a:srcRect/>
          <a:stretch>
            <a:fillRect/>
          </a:stretch>
        </p:blipFill>
        <p:spPr bwMode="auto">
          <a:xfrm>
            <a:off x="5171090" y="1723696"/>
            <a:ext cx="3972910" cy="233329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700" y="222422"/>
            <a:ext cx="8520600" cy="795303"/>
          </a:xfrm>
        </p:spPr>
        <p:txBody>
          <a:bodyPr>
            <a:normAutofit fontScale="90000"/>
          </a:bodyPr>
          <a:lstStyle/>
          <a:p>
            <a:r>
              <a:rPr lang="en-US" sz="2200" dirty="0" smtClean="0"/>
              <a:t>Market analysis in the Marketing strategy of Himalaya–</a:t>
            </a:r>
            <a:r>
              <a:rPr lang="en-US" b="1" dirty="0" smtClean="0"/>
              <a:t/>
            </a:r>
            <a:br>
              <a:rPr lang="en-US" b="1" dirty="0" smtClean="0"/>
            </a:br>
            <a:endParaRPr lang="en-US" dirty="0"/>
          </a:p>
        </p:txBody>
      </p:sp>
      <p:sp>
        <p:nvSpPr>
          <p:cNvPr id="3" name="Text Placeholder 2"/>
          <p:cNvSpPr>
            <a:spLocks noGrp="1"/>
          </p:cNvSpPr>
          <p:nvPr>
            <p:ph type="body" idx="1"/>
          </p:nvPr>
        </p:nvSpPr>
        <p:spPr>
          <a:xfrm>
            <a:off x="0" y="716692"/>
            <a:ext cx="9144000" cy="4426807"/>
          </a:xfrm>
        </p:spPr>
        <p:txBody>
          <a:bodyPr>
            <a:normAutofit fontScale="92500" lnSpcReduction="10000"/>
          </a:bodyPr>
          <a:lstStyle/>
          <a:p>
            <a:r>
              <a:rPr lang="en-US" dirty="0" smtClean="0"/>
              <a:t>Himalaya operates in the market where several companies are offerings similar kind of generic products, the only differentiation is the benefits and the branding that the companies do to make the offerings more acceptable in the market.</a:t>
            </a:r>
          </a:p>
          <a:p>
            <a:r>
              <a:rPr lang="en-US" dirty="0" smtClean="0"/>
              <a:t>Continuously it has been striving &amp; venturing into new segments of the business to lessen its dependency on pharmaceuticals segment and broaden its revenue from personal care, Wellness &amp; nutrition, and other FMCG products.</a:t>
            </a:r>
          </a:p>
          <a:p>
            <a:endParaRPr lang="en-US" dirty="0" smtClean="0"/>
          </a:p>
          <a:p>
            <a:r>
              <a:rPr lang="en-US" b="1" dirty="0" smtClean="0"/>
              <a:t>Customer analysis in the Marketing strategy of Himalaya </a:t>
            </a:r>
            <a:r>
              <a:rPr lang="en-US" dirty="0" smtClean="0"/>
              <a:t>–</a:t>
            </a:r>
            <a:endParaRPr lang="en-US" b="1" dirty="0" smtClean="0"/>
          </a:p>
          <a:p>
            <a:endParaRPr lang="en-US" b="1" dirty="0" smtClean="0"/>
          </a:p>
          <a:p>
            <a:r>
              <a:rPr lang="en-US" dirty="0" smtClean="0"/>
              <a:t>The customer of the company are from all the age groups starting from infants for whom there are baby care products i.e. baby kits &amp; diapers, moms/children/ Old age customers there are wellness and nutritional products, pharmaceuticals products for all age groups of customers, and Personal care products.</a:t>
            </a:r>
          </a:p>
          <a:p>
            <a:r>
              <a:rPr lang="en-US" dirty="0" smtClean="0"/>
              <a:t>Customers of the brand are inclined towards Ayurveda and products which don’t have side effects use the products of Himalaya as it is safe and efficacious.</a:t>
            </a:r>
          </a:p>
          <a:p>
            <a:endParaRPr lang="en-US" dirty="0" smtClean="0"/>
          </a:p>
          <a:p>
            <a:endParaRPr lang="en-US" dirty="0"/>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4" name="Google Shape;104;p21"/>
          <p:cNvSpPr txBox="1"/>
          <p:nvPr/>
        </p:nvSpPr>
        <p:spPr>
          <a:xfrm>
            <a:off x="0" y="0"/>
            <a:ext cx="9144000" cy="4985950"/>
          </a:xfrm>
          <a:prstGeom prst="rect">
            <a:avLst/>
          </a:prstGeom>
          <a:noFill/>
          <a:ln>
            <a:noFill/>
          </a:ln>
        </p:spPr>
        <p:txBody>
          <a:bodyPr spcFirstLastPara="1" wrap="square" lIns="91425" tIns="91425" rIns="91425" bIns="91425" anchor="t" anchorCtr="0">
            <a:spAutoFit/>
          </a:bodyPr>
          <a:lstStyle/>
          <a:p>
            <a:r>
              <a:rPr lang="en-US" sz="2000" b="1" dirty="0" smtClean="0"/>
              <a:t>Challenges:</a:t>
            </a:r>
          </a:p>
          <a:p>
            <a:endParaRPr lang="en-US" sz="1600" b="1" dirty="0" smtClean="0"/>
          </a:p>
          <a:p>
            <a:pPr>
              <a:buFont typeface="Arial" pitchFamily="34" charset="0"/>
              <a:buChar char="•"/>
            </a:pPr>
            <a:r>
              <a:rPr lang="en-US" sz="1800" b="1" dirty="0" smtClean="0"/>
              <a:t>Competitive Market</a:t>
            </a:r>
            <a:r>
              <a:rPr lang="en-US" sz="1600" b="1" dirty="0" smtClean="0"/>
              <a:t>: </a:t>
            </a:r>
            <a:r>
              <a:rPr lang="en-US" sz="1600" dirty="0" smtClean="0"/>
              <a:t>The herbal and natural products market is highly competitive, with numerous brands offering similar products. Standing out and establishing a unique identity in such a crowded space can be challenging.</a:t>
            </a:r>
          </a:p>
          <a:p>
            <a:endParaRPr lang="en-US" sz="1600" b="1" dirty="0" smtClean="0"/>
          </a:p>
          <a:p>
            <a:pPr>
              <a:buFont typeface="Arial" pitchFamily="34" charset="0"/>
              <a:buChar char="•"/>
            </a:pPr>
            <a:r>
              <a:rPr lang="en-US" sz="1800" b="1" dirty="0" smtClean="0"/>
              <a:t>Scientific Validation: </a:t>
            </a:r>
            <a:r>
              <a:rPr lang="en-US" sz="1600" dirty="0" smtClean="0"/>
              <a:t>In the health and wellness industry, consumers often seek scientific validation of product claims. Himalaya Herbals may face challenges in providing robust scientific evidence to support the efficacy of its herbal formulations.</a:t>
            </a:r>
          </a:p>
          <a:p>
            <a:endParaRPr lang="en-US" sz="1600" b="1" dirty="0" smtClean="0"/>
          </a:p>
          <a:p>
            <a:r>
              <a:rPr lang="en-US" sz="1800" b="1" dirty="0" smtClean="0"/>
              <a:t>Quality Control</a:t>
            </a:r>
            <a:r>
              <a:rPr lang="en-US" sz="1600" b="1" dirty="0" smtClean="0"/>
              <a:t>: </a:t>
            </a:r>
            <a:r>
              <a:rPr lang="en-US" sz="1600" dirty="0" smtClean="0"/>
              <a:t>Maintaining consistent quality across a wide range of herbal products can be complex. Ensuring that all products meet high-quality standards is crucial to building and retaining consumer trust.</a:t>
            </a:r>
          </a:p>
          <a:p>
            <a:endParaRPr lang="en-US" sz="1600" b="1" dirty="0" smtClean="0"/>
          </a:p>
          <a:p>
            <a:r>
              <a:rPr lang="en-US" sz="1800" b="1" dirty="0" smtClean="0"/>
              <a:t>Sustainability and Sourcing: </a:t>
            </a:r>
            <a:r>
              <a:rPr lang="en-US" sz="1600" dirty="0" smtClean="0"/>
              <a:t>Sourcing herbs sustainably can be a challenge to maintain ecological balance. It is essential for the brand to be transparent about its sourcing practices and environmental impact.</a:t>
            </a:r>
          </a:p>
          <a:p>
            <a:endParaRPr lang="en-US" sz="1600" b="1" dirty="0" smtClean="0"/>
          </a:p>
          <a:p>
            <a:pPr marL="457200" lvl="0" indent="-317500" algn="l" rtl="0">
              <a:spcBef>
                <a:spcPts val="0"/>
              </a:spcBef>
              <a:spcAft>
                <a:spcPts val="0"/>
              </a:spcAft>
              <a:buSzPts val="1400"/>
              <a:buChar char="●"/>
            </a:pPr>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700" y="210207"/>
            <a:ext cx="8520600" cy="807518"/>
          </a:xfrm>
        </p:spPr>
        <p:txBody>
          <a:bodyPr>
            <a:normAutofit fontScale="90000"/>
          </a:bodyPr>
          <a:lstStyle/>
          <a:p>
            <a:r>
              <a:rPr lang="en-US" dirty="0" smtClean="0"/>
              <a:t>Vision  of Himalaya Herbal Products:</a:t>
            </a:r>
            <a:br>
              <a:rPr lang="en-US" dirty="0" smtClean="0"/>
            </a:br>
            <a:endParaRPr lang="en-US" dirty="0"/>
          </a:p>
        </p:txBody>
      </p:sp>
      <p:sp>
        <p:nvSpPr>
          <p:cNvPr id="3" name="Text Placeholder 2"/>
          <p:cNvSpPr>
            <a:spLocks noGrp="1"/>
          </p:cNvSpPr>
          <p:nvPr>
            <p:ph type="body" idx="1"/>
          </p:nvPr>
        </p:nvSpPr>
        <p:spPr>
          <a:xfrm>
            <a:off x="311700" y="914400"/>
            <a:ext cx="8520600" cy="3654475"/>
          </a:xfrm>
        </p:spPr>
        <p:txBody>
          <a:bodyPr>
            <a:normAutofit fontScale="70000" lnSpcReduction="20000"/>
          </a:bodyPr>
          <a:lstStyle/>
          <a:p>
            <a:r>
              <a:rPr lang="en-US" sz="1600" b="1" dirty="0" smtClean="0">
                <a:latin typeface="+mn-lt"/>
              </a:rPr>
              <a:t>"</a:t>
            </a:r>
            <a:r>
              <a:rPr lang="en-US" sz="2300" b="1" dirty="0" smtClean="0">
                <a:latin typeface="+mn-lt"/>
              </a:rPr>
              <a:t>To be the Global Leader in Herbal Wellness, Transforming Lives with Innovative and Natural Solutions"</a:t>
            </a:r>
          </a:p>
          <a:p>
            <a:r>
              <a:rPr lang="en-US" dirty="0" smtClean="0">
                <a:latin typeface="+mn-lt"/>
              </a:rPr>
              <a:t>Our vision is to become the global leader in herbal wellness, offering a diverse range of innovative and natural solutions for various health and beauty needs. We envision a world where people embrace the power of nature to improve their overall well-being. Through cutting-edge research and development, sustainable practices, and a deep understanding of traditional herbal knowledge, we aspire to be at the forefront of the herbal healthcare industry.</a:t>
            </a:r>
          </a:p>
          <a:p>
            <a:pPr>
              <a:buNone/>
            </a:pPr>
            <a:r>
              <a:rPr lang="en-US" dirty="0" smtClean="0">
                <a:latin typeface="+mn-lt"/>
              </a:rPr>
              <a:t> </a:t>
            </a:r>
          </a:p>
          <a:p>
            <a:r>
              <a:rPr lang="en-US" dirty="0" smtClean="0">
                <a:latin typeface="+mn-lt"/>
              </a:rPr>
              <a:t>Himalaya Herbal Products seeks to inspire people to adopt a holistic approach to health, connecting with nature's bounty while respecting the environment. We aim to touch the lives of millions worldwide, helping them lead healthier and happier lives through our products and initiatives. Our commitment to social responsibility and ethical practices is integral to our vision, as we Endeavour to make a positive impact on the communities we serve.</a:t>
            </a:r>
          </a:p>
          <a:p>
            <a:pPr>
              <a:buNone/>
            </a:pPr>
            <a:r>
              <a:rPr lang="en-US" dirty="0" smtClean="0">
                <a:latin typeface="+mn-lt"/>
              </a:rPr>
              <a:t> </a:t>
            </a:r>
          </a:p>
          <a:p>
            <a:r>
              <a:rPr lang="en-US" dirty="0" smtClean="0">
                <a:latin typeface="+mn-lt"/>
              </a:rPr>
              <a:t>Through our mission and vision, we aim to foster a sense of trust and reliability among our customers, partners, and stakeholders, reaffirming our dedication to offering herbal products that are safe, effective, and sustainable.</a:t>
            </a:r>
          </a:p>
          <a:p>
            <a:endParaRPr lang="en-US" dirty="0"/>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0" y="338667"/>
            <a:ext cx="9144000" cy="4230208"/>
          </a:xfrm>
        </p:spPr>
        <p:txBody>
          <a:bodyPr>
            <a:normAutofit/>
          </a:bodyPr>
          <a:lstStyle/>
          <a:p>
            <a:r>
              <a:rPr lang="en-US" b="1" dirty="0" smtClean="0"/>
              <a:t>Cultural Adaptation</a:t>
            </a:r>
            <a:r>
              <a:rPr lang="en-US" sz="2000" b="1" dirty="0" smtClean="0"/>
              <a:t>: </a:t>
            </a:r>
            <a:r>
              <a:rPr lang="en-US" sz="1600" dirty="0" smtClean="0"/>
              <a:t>Himalaya Herbals operates in various countries with diverse cultures and preferences. Adapting products and marketing strategies to suit different markets requires careful consideration.</a:t>
            </a:r>
          </a:p>
          <a:p>
            <a:endParaRPr lang="en-US" sz="2000" b="1" dirty="0" smtClean="0"/>
          </a:p>
          <a:p>
            <a:r>
              <a:rPr lang="en-US" b="1" dirty="0" smtClean="0"/>
              <a:t>Regulatory Compliance</a:t>
            </a:r>
            <a:r>
              <a:rPr lang="en-US" sz="1600" b="1" dirty="0" smtClean="0"/>
              <a:t>: </a:t>
            </a:r>
            <a:r>
              <a:rPr lang="en-US" sz="1600" dirty="0" smtClean="0"/>
              <a:t>Adhering to the regulations and standards of different countries can be daunting, especially when dealing with herbal and health products with varying rules across regions.</a:t>
            </a:r>
          </a:p>
          <a:p>
            <a:endParaRPr lang="en-US" sz="2000" b="1" dirty="0" smtClean="0"/>
          </a:p>
          <a:p>
            <a:r>
              <a:rPr lang="en-US" b="1" dirty="0" smtClean="0"/>
              <a:t>Consumer Education: </a:t>
            </a:r>
            <a:r>
              <a:rPr lang="en-US" sz="1600" dirty="0" smtClean="0"/>
              <a:t>Educating consumers about the benefits of herbal products, the brand's values, and the importance of natural ingredients requires continuous effort.</a:t>
            </a:r>
          </a:p>
          <a:p>
            <a:endParaRPr lang="en-US" dirty="0"/>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700" y="1"/>
            <a:ext cx="8520600" cy="564444"/>
          </a:xfrm>
        </p:spPr>
        <p:txBody>
          <a:bodyPr>
            <a:normAutofit fontScale="90000"/>
          </a:bodyPr>
          <a:lstStyle/>
          <a:p>
            <a:r>
              <a:rPr lang="en-US" sz="2200" b="1" dirty="0" smtClean="0"/>
              <a:t>Lessons Learned:</a:t>
            </a:r>
            <a:r>
              <a:rPr lang="en-US" dirty="0" smtClean="0"/>
              <a:t/>
            </a:r>
            <a:br>
              <a:rPr lang="en-US" dirty="0" smtClean="0"/>
            </a:br>
            <a:endParaRPr lang="en-US" dirty="0"/>
          </a:p>
        </p:txBody>
      </p:sp>
      <p:sp>
        <p:nvSpPr>
          <p:cNvPr id="3" name="Text Placeholder 2"/>
          <p:cNvSpPr>
            <a:spLocks noGrp="1"/>
          </p:cNvSpPr>
          <p:nvPr>
            <p:ph type="body" idx="1"/>
          </p:nvPr>
        </p:nvSpPr>
        <p:spPr>
          <a:xfrm>
            <a:off x="0" y="609600"/>
            <a:ext cx="9144000" cy="3959275"/>
          </a:xfrm>
        </p:spPr>
        <p:txBody>
          <a:bodyPr>
            <a:normAutofit/>
          </a:bodyPr>
          <a:lstStyle/>
          <a:p>
            <a:r>
              <a:rPr lang="en-US" b="1" dirty="0" smtClean="0"/>
              <a:t>Transparency and Trust: </a:t>
            </a:r>
            <a:r>
              <a:rPr lang="en-US" sz="1600" dirty="0" smtClean="0"/>
              <a:t>Building a transparent relationship with consumers fosters trust. Sharing information about product ingredients, sourcing, and quality assurance can enhance brand credibility</a:t>
            </a:r>
            <a:r>
              <a:rPr lang="en-US" dirty="0" smtClean="0"/>
              <a:t>.</a:t>
            </a:r>
          </a:p>
          <a:p>
            <a:r>
              <a:rPr lang="en-US" b="1" dirty="0" smtClean="0"/>
              <a:t>Research and Innovation</a:t>
            </a:r>
            <a:r>
              <a:rPr lang="en-US" dirty="0" smtClean="0"/>
              <a:t>: </a:t>
            </a:r>
            <a:r>
              <a:rPr lang="en-US" sz="1600" dirty="0" smtClean="0"/>
              <a:t>Investing in research to validate product claims and continuous innovation can help the brand stay ahead of the competition and meet evolving consumer needs.</a:t>
            </a:r>
          </a:p>
          <a:p>
            <a:r>
              <a:rPr lang="en-US" b="1" dirty="0" smtClean="0"/>
              <a:t>Social and Environmental Responsibility: </a:t>
            </a:r>
            <a:r>
              <a:rPr lang="en-US" sz="1600" dirty="0" smtClean="0"/>
              <a:t>Demonstrating commitment to social and environmental causes can resonate with conscious consumers and strengthen brand loyalty.</a:t>
            </a:r>
          </a:p>
          <a:p>
            <a:pPr>
              <a:buNone/>
            </a:pPr>
            <a:endParaRPr lang="en-US" sz="1600" dirty="0" smtClean="0"/>
          </a:p>
          <a:p>
            <a:r>
              <a:rPr lang="en-US" b="1" dirty="0" smtClean="0"/>
              <a:t>Localization: </a:t>
            </a:r>
            <a:r>
              <a:rPr lang="en-US" sz="1600" dirty="0" smtClean="0"/>
              <a:t>Tailoring products and marketing efforts to suit different cultures and preferences can enhance brand relevance in various markets.</a:t>
            </a:r>
          </a:p>
          <a:p>
            <a:endParaRPr lang="en-US" dirty="0"/>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0" y="451556"/>
            <a:ext cx="9144000" cy="4691944"/>
          </a:xfrm>
        </p:spPr>
        <p:txBody>
          <a:bodyPr>
            <a:normAutofit/>
          </a:bodyPr>
          <a:lstStyle/>
          <a:p>
            <a:r>
              <a:rPr lang="en-US" b="1" dirty="0" smtClean="0"/>
              <a:t>Customer Feedback: </a:t>
            </a:r>
            <a:r>
              <a:rPr lang="en-US" sz="1600" dirty="0" smtClean="0"/>
              <a:t>Listening to customer feedback and addressing their concerns promptly can lead to improvements in products and services.</a:t>
            </a:r>
          </a:p>
          <a:p>
            <a:endParaRPr lang="en-US" sz="1600" dirty="0" smtClean="0"/>
          </a:p>
          <a:p>
            <a:r>
              <a:rPr lang="en-US" b="1" dirty="0" smtClean="0"/>
              <a:t>Digital Marketing and Engagement</a:t>
            </a:r>
            <a:r>
              <a:rPr lang="en-US" sz="1600" b="1" dirty="0" smtClean="0"/>
              <a:t>: </a:t>
            </a:r>
            <a:r>
              <a:rPr lang="en-US" sz="1600" dirty="0" smtClean="0"/>
              <a:t>Embracing digital platforms to reach and engage with consumers can significantly impact brand visibility and customer loyalty.</a:t>
            </a:r>
          </a:p>
          <a:p>
            <a:pPr>
              <a:buNone/>
            </a:pPr>
            <a:endParaRPr lang="en-US" sz="1600" dirty="0" smtClean="0"/>
          </a:p>
          <a:p>
            <a:r>
              <a:rPr lang="en-US" b="1" dirty="0" smtClean="0"/>
              <a:t>Advocacy and Thought Leadership: </a:t>
            </a:r>
            <a:r>
              <a:rPr lang="en-US" sz="1600" dirty="0" smtClean="0"/>
              <a:t>Positioning Himalaya Herbals as a thought leader in the herbal and natural products industry can enhance credibility and attract a loyal customer base.</a:t>
            </a:r>
          </a:p>
          <a:p>
            <a:pPr>
              <a:buNone/>
            </a:pPr>
            <a:endParaRPr lang="en-US" sz="1600" dirty="0" smtClean="0"/>
          </a:p>
          <a:p>
            <a:r>
              <a:rPr lang="en-US" sz="1600" dirty="0" smtClean="0"/>
              <a:t>While these challenges and lessons are common for companies in the health and wellness industry, Himalaya Herbals' specific experiences and strategies may differ. The brand's journey likely involves continuous adaptation, learning from consumer feedback, and staying true to its core values of promoting herbal solutions for well-being.</a:t>
            </a:r>
          </a:p>
          <a:p>
            <a:endParaRPr lang="en-US" dirty="0"/>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22"/>
          <p:cNvSpPr txBox="1"/>
          <p:nvPr/>
        </p:nvSpPr>
        <p:spPr>
          <a:xfrm>
            <a:off x="181350" y="323700"/>
            <a:ext cx="8781300" cy="6480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GB" b="1" dirty="0">
                <a:solidFill>
                  <a:srgbClr val="434343"/>
                </a:solidFill>
              </a:rPr>
              <a:t>Part 4: Content Creation and Curation (Post creations, Designs/Video Editing, Ad Campaigns over Social Media and Email Ideation and Creation) </a:t>
            </a:r>
            <a:endParaRPr/>
          </a:p>
        </p:txBody>
      </p:sp>
      <p:sp>
        <p:nvSpPr>
          <p:cNvPr id="110" name="Google Shape;110;p22"/>
          <p:cNvSpPr txBox="1"/>
          <p:nvPr/>
        </p:nvSpPr>
        <p:spPr>
          <a:xfrm>
            <a:off x="478200" y="1392050"/>
            <a:ext cx="8187600" cy="2986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b="1" dirty="0"/>
              <a:t>Post Creation: </a:t>
            </a:r>
            <a:endParaRPr b="1"/>
          </a:p>
          <a:p>
            <a:pPr marL="457200" lvl="0" indent="-317500" algn="l" rtl="0">
              <a:spcBef>
                <a:spcPts val="0"/>
              </a:spcBef>
              <a:spcAft>
                <a:spcPts val="0"/>
              </a:spcAft>
              <a:buSzPts val="1400"/>
              <a:buChar char="●"/>
            </a:pPr>
            <a:r>
              <a:rPr lang="en-GB" b="1" dirty="0"/>
              <a:t>Select Content Categories:</a:t>
            </a:r>
            <a:r>
              <a:rPr lang="en-GB" dirty="0"/>
              <a:t> Identify three different content formats relevant to the chosen topic or industry. Research and Brainstorm: Research trending topics, industry news, or audience interests within each category. Brainstorm ideas for social media posts that align with each category. Do note that 1 content format has to be video and additionally 3 stories/status are to be created. </a:t>
            </a:r>
            <a:endParaRPr/>
          </a:p>
          <a:p>
            <a:pPr marL="0" lvl="0" indent="0" algn="l" rtl="0">
              <a:spcBef>
                <a:spcPts val="0"/>
              </a:spcBef>
              <a:spcAft>
                <a:spcPts val="0"/>
              </a:spcAft>
              <a:buNone/>
            </a:pPr>
            <a:endParaRPr/>
          </a:p>
          <a:p>
            <a:pPr marL="0" lvl="0" indent="0" algn="l" rtl="0">
              <a:spcBef>
                <a:spcPts val="0"/>
              </a:spcBef>
              <a:spcAft>
                <a:spcPts val="0"/>
              </a:spcAft>
              <a:buNone/>
            </a:pPr>
            <a:r>
              <a:rPr lang="en-GB" dirty="0"/>
              <a:t>Format </a:t>
            </a:r>
            <a:r>
              <a:rPr lang="en-GB" dirty="0" smtClean="0"/>
              <a:t>1: Blog article</a:t>
            </a:r>
            <a:endParaRPr/>
          </a:p>
          <a:p>
            <a:pPr marL="0" lvl="0" indent="0" algn="l" rtl="0">
              <a:spcBef>
                <a:spcPts val="0"/>
              </a:spcBef>
              <a:spcAft>
                <a:spcPts val="0"/>
              </a:spcAft>
              <a:buNone/>
            </a:pPr>
            <a:endParaRPr/>
          </a:p>
          <a:p>
            <a:pPr marL="0" lvl="0" indent="0" algn="l" rtl="0">
              <a:spcBef>
                <a:spcPts val="0"/>
              </a:spcBef>
              <a:spcAft>
                <a:spcPts val="0"/>
              </a:spcAft>
              <a:buNone/>
            </a:pPr>
            <a:r>
              <a:rPr lang="en-GB" dirty="0">
                <a:solidFill>
                  <a:schemeClr val="dk1"/>
                </a:solidFill>
              </a:rPr>
              <a:t>Format</a:t>
            </a:r>
            <a:r>
              <a:rPr lang="en-GB" dirty="0"/>
              <a:t> </a:t>
            </a:r>
            <a:r>
              <a:rPr lang="en-GB" dirty="0" smtClean="0"/>
              <a:t>2: Video</a:t>
            </a:r>
            <a:endParaRPr/>
          </a:p>
          <a:p>
            <a:pPr marL="0" lvl="0" indent="0" algn="l" rtl="0">
              <a:spcBef>
                <a:spcPts val="0"/>
              </a:spcBef>
              <a:spcAft>
                <a:spcPts val="0"/>
              </a:spcAft>
              <a:buNone/>
            </a:pPr>
            <a:endParaRPr/>
          </a:p>
          <a:p>
            <a:pPr marL="0" lvl="0" indent="0" algn="l" rtl="0">
              <a:spcBef>
                <a:spcPts val="0"/>
              </a:spcBef>
              <a:spcAft>
                <a:spcPts val="0"/>
              </a:spcAft>
              <a:buNone/>
            </a:pPr>
            <a:r>
              <a:rPr lang="en-GB" dirty="0">
                <a:solidFill>
                  <a:schemeClr val="dk1"/>
                </a:solidFill>
              </a:rPr>
              <a:t>Format</a:t>
            </a:r>
            <a:r>
              <a:rPr lang="en-GB" dirty="0"/>
              <a:t> </a:t>
            </a:r>
            <a:r>
              <a:rPr lang="en-GB" dirty="0" smtClean="0"/>
              <a:t>3: Creative</a:t>
            </a:r>
            <a:endParaRPr/>
          </a:p>
          <a:p>
            <a:pPr marL="457200" lvl="0" indent="0" algn="l" rtl="0">
              <a:spcBef>
                <a:spcPts val="0"/>
              </a:spcBef>
              <a:spcAft>
                <a:spcPts val="0"/>
              </a:spcAft>
              <a:buNone/>
            </a:pPr>
            <a:endParaRPr/>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66344" y="296562"/>
            <a:ext cx="7465955" cy="721163"/>
          </a:xfrm>
        </p:spPr>
        <p:txBody>
          <a:bodyPr>
            <a:normAutofit fontScale="90000"/>
          </a:bodyPr>
          <a:lstStyle/>
          <a:p>
            <a:r>
              <a:rPr lang="en-US" b="1" dirty="0" smtClean="0"/>
              <a:t>Himalaya herbals popular products for skin care</a:t>
            </a:r>
            <a:endParaRPr lang="en-US" dirty="0"/>
          </a:p>
        </p:txBody>
      </p:sp>
      <p:sp>
        <p:nvSpPr>
          <p:cNvPr id="3" name="Text Placeholder 2"/>
          <p:cNvSpPr>
            <a:spLocks noGrp="1"/>
          </p:cNvSpPr>
          <p:nvPr>
            <p:ph type="body" idx="1"/>
          </p:nvPr>
        </p:nvSpPr>
        <p:spPr>
          <a:xfrm>
            <a:off x="210065" y="1292772"/>
            <a:ext cx="8622235" cy="3674643"/>
          </a:xfrm>
        </p:spPr>
        <p:txBody>
          <a:bodyPr>
            <a:normAutofit lnSpcReduction="10000"/>
          </a:bodyPr>
          <a:lstStyle/>
          <a:p>
            <a:r>
              <a:rPr lang="en-US" b="1" dirty="0" smtClean="0"/>
              <a:t>Blog article </a:t>
            </a:r>
            <a:r>
              <a:rPr lang="en-US" dirty="0" smtClean="0"/>
              <a:t> Date:- 12-08-2023</a:t>
            </a:r>
          </a:p>
          <a:p>
            <a:pPr>
              <a:buNone/>
            </a:pPr>
            <a:r>
              <a:rPr lang="en-US" dirty="0" smtClean="0"/>
              <a:t>  AIM:-  To promote skin care products</a:t>
            </a:r>
          </a:p>
          <a:p>
            <a:pPr>
              <a:buNone/>
            </a:pPr>
            <a:endParaRPr lang="en-US" dirty="0" smtClean="0"/>
          </a:p>
          <a:p>
            <a:r>
              <a:rPr lang="en-US" dirty="0" smtClean="0"/>
              <a:t>Himalaya is trusted for head to heel range of herbal products. Shop our products online, see product prices &amp; details on Himalaya wellness.</a:t>
            </a:r>
          </a:p>
          <a:p>
            <a:r>
              <a:rPr lang="en-US" dirty="0" smtClean="0"/>
              <a:t>Himalaya Herbal Healthcare has a very wide range of products, which include "pharmaceuticals, personal care, baby care, well-being, </a:t>
            </a:r>
            <a:r>
              <a:rPr lang="en-US" dirty="0" smtClean="0">
                <a:hlinkClick r:id="rId2" tooltip="Nutrition"/>
              </a:rPr>
              <a:t>nutrition</a:t>
            </a:r>
            <a:r>
              <a:rPr lang="en-US" dirty="0" smtClean="0"/>
              <a:t> and animal health products. The company has more than 290 researchers that utilize Ayurvedic herbs and minerals.</a:t>
            </a:r>
          </a:p>
          <a:p>
            <a:r>
              <a:rPr lang="en-US" dirty="0" smtClean="0"/>
              <a:t>Himalaya Neem </a:t>
            </a:r>
            <a:r>
              <a:rPr lang="en-US" dirty="0" smtClean="0">
                <a:hlinkClick r:id="rId3" tooltip="Face wash"/>
              </a:rPr>
              <a:t>face wash</a:t>
            </a:r>
            <a:r>
              <a:rPr lang="en-US" dirty="0" smtClean="0"/>
              <a:t> brand is reportedly the second biggest in </a:t>
            </a:r>
            <a:r>
              <a:rPr lang="en-US" dirty="0" err="1" smtClean="0"/>
              <a:t>India.Mother</a:t>
            </a:r>
            <a:r>
              <a:rPr lang="en-US" dirty="0" smtClean="0"/>
              <a:t> care products were launched in 2016.  </a:t>
            </a:r>
          </a:p>
          <a:p>
            <a:pPr>
              <a:buNone/>
            </a:pPr>
            <a:r>
              <a:rPr lang="en-US" dirty="0" smtClean="0"/>
              <a:t> </a:t>
            </a:r>
          </a:p>
          <a:p>
            <a:endParaRPr lang="en-US" dirty="0" smtClean="0"/>
          </a:p>
          <a:p>
            <a:endParaRPr lang="en-US" dirty="0"/>
          </a:p>
        </p:txBody>
      </p:sp>
      <p:pic>
        <p:nvPicPr>
          <p:cNvPr id="4" name="Picture 3" descr="GhDp7J9T_400x400.jpg"/>
          <p:cNvPicPr>
            <a:picLocks noChangeAspect="1"/>
          </p:cNvPicPr>
          <p:nvPr/>
        </p:nvPicPr>
        <p:blipFill>
          <a:blip r:embed="rId4"/>
          <a:srcRect t="13583" b="11709"/>
          <a:stretch>
            <a:fillRect/>
          </a:stretch>
        </p:blipFill>
        <p:spPr>
          <a:xfrm>
            <a:off x="0" y="325821"/>
            <a:ext cx="1387366" cy="1080896"/>
          </a:xfrm>
          <a:prstGeom prst="rect">
            <a:avLst/>
          </a:prstGeom>
          <a:ln>
            <a:noFill/>
          </a:ln>
          <a:effectLst>
            <a:softEdge rad="112500"/>
          </a:effectLst>
        </p:spPr>
      </p:pic>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699" y="555600"/>
            <a:ext cx="6719721" cy="755700"/>
          </a:xfrm>
        </p:spPr>
        <p:txBody>
          <a:bodyPr>
            <a:normAutofit fontScale="90000"/>
          </a:bodyPr>
          <a:lstStyle/>
          <a:p>
            <a:pPr algn="ctr"/>
            <a:r>
              <a:rPr lang="en-US" sz="2200" b="1" dirty="0" smtClean="0"/>
              <a:t/>
            </a:r>
            <a:br>
              <a:rPr lang="en-US" sz="2200" b="1" dirty="0" smtClean="0"/>
            </a:br>
            <a:r>
              <a:rPr lang="en-US" sz="2200" b="1" dirty="0" smtClean="0"/>
              <a:t/>
            </a:r>
            <a:br>
              <a:rPr lang="en-US" sz="2200" b="1" dirty="0" smtClean="0"/>
            </a:br>
            <a:r>
              <a:rPr lang="en-US" sz="2200" b="1" dirty="0" smtClean="0"/>
              <a:t>Top 5 Products From Himalaya for skin care :</a:t>
            </a:r>
            <a:r>
              <a:rPr lang="en-US" sz="2200" dirty="0" smtClean="0"/>
              <a:t/>
            </a:r>
            <a:br>
              <a:rPr lang="en-US" sz="2200" dirty="0" smtClean="0"/>
            </a:br>
            <a:endParaRPr lang="en-US" dirty="0"/>
          </a:p>
        </p:txBody>
      </p:sp>
      <p:sp>
        <p:nvSpPr>
          <p:cNvPr id="3" name="Text Placeholder 2"/>
          <p:cNvSpPr>
            <a:spLocks noGrp="1"/>
          </p:cNvSpPr>
          <p:nvPr>
            <p:ph type="body" idx="1"/>
          </p:nvPr>
        </p:nvSpPr>
        <p:spPr>
          <a:xfrm>
            <a:off x="311699" y="1389600"/>
            <a:ext cx="5574094" cy="3560772"/>
          </a:xfrm>
        </p:spPr>
        <p:txBody>
          <a:bodyPr>
            <a:normAutofit lnSpcReduction="10000"/>
          </a:bodyPr>
          <a:lstStyle/>
          <a:p>
            <a:pPr marL="495300" indent="-342900">
              <a:buNone/>
            </a:pPr>
            <a:r>
              <a:rPr lang="en-US" sz="1600" b="1" dirty="0" smtClean="0"/>
              <a:t>1. Purifying Neem Peel-Off Mask:</a:t>
            </a:r>
          </a:p>
          <a:p>
            <a:pPr>
              <a:buFont typeface="Wingdings" pitchFamily="2" charset="2"/>
              <a:buChar char="§"/>
            </a:pPr>
            <a:r>
              <a:rPr lang="en-US" sz="1700" dirty="0" smtClean="0"/>
              <a:t>This mask reduces oiliness, helps prevent pimples and lightens pimple marks, leaving you with clear and healthy skin .</a:t>
            </a:r>
          </a:p>
          <a:p>
            <a:pPr>
              <a:buFont typeface="Wingdings" pitchFamily="2" charset="2"/>
              <a:buChar char="§"/>
            </a:pPr>
            <a:r>
              <a:rPr lang="en-US" sz="1700" dirty="0" smtClean="0"/>
              <a:t>It improves general skin health and immunity, combating bacterial infections such as acne, boils and ulcers </a:t>
            </a:r>
          </a:p>
          <a:p>
            <a:pPr>
              <a:buFont typeface="Wingdings" pitchFamily="2" charset="2"/>
              <a:buChar char="§"/>
            </a:pPr>
            <a:r>
              <a:rPr lang="en-US" sz="1700" dirty="0" smtClean="0"/>
              <a:t>Tackles bacteria from the root and prevents the recurrence of pimples and blemishes </a:t>
            </a:r>
          </a:p>
          <a:p>
            <a:pPr>
              <a:buFont typeface="Wingdings" pitchFamily="2" charset="2"/>
              <a:buChar char="§"/>
            </a:pPr>
            <a:r>
              <a:rPr lang="en-US" sz="1700" dirty="0" smtClean="0"/>
              <a:t>It has antiseptic and strong anti inflammatory properties which soothe skin gently, making skin soft and supple. </a:t>
            </a:r>
            <a:endParaRPr lang="en-US" sz="1700" b="1" dirty="0"/>
          </a:p>
        </p:txBody>
      </p:sp>
      <p:pic>
        <p:nvPicPr>
          <p:cNvPr id="4" name="Picture 3" descr="WhatsApp Image 2023-07-20 at 14.13.37.jpg"/>
          <p:cNvPicPr>
            <a:picLocks noChangeAspect="1"/>
          </p:cNvPicPr>
          <p:nvPr/>
        </p:nvPicPr>
        <p:blipFill>
          <a:blip r:embed="rId2"/>
          <a:stretch>
            <a:fillRect/>
          </a:stretch>
        </p:blipFill>
        <p:spPr>
          <a:xfrm>
            <a:off x="6467680" y="1051034"/>
            <a:ext cx="2150803" cy="3823649"/>
          </a:xfrm>
          <a:prstGeom prst="rect">
            <a:avLst/>
          </a:prstGeom>
        </p:spPr>
      </p:pic>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11699" y="557049"/>
            <a:ext cx="5490011" cy="4011952"/>
          </a:xfrm>
        </p:spPr>
        <p:txBody>
          <a:bodyPr>
            <a:normAutofit/>
          </a:bodyPr>
          <a:lstStyle/>
          <a:p>
            <a:pPr marL="495300" indent="-342900">
              <a:buNone/>
            </a:pPr>
            <a:r>
              <a:rPr lang="en-US" sz="1600" b="1" dirty="0" smtClean="0"/>
              <a:t>2. Himalaya Fairness Kesar Face Pack:</a:t>
            </a:r>
          </a:p>
          <a:p>
            <a:pPr marL="495300" indent="-342900"/>
            <a:r>
              <a:rPr lang="en-US" sz="1600" dirty="0" smtClean="0"/>
              <a:t>Himalaya's Natural Glow Kesar Face Pack is a unique natural formulation that evens out skin tone for a glowing you! With the goodness of Turmeric, Walnut, Indian Aloe, and Kesar, it rejuvenates and cleanses your skins off impurities, to reveal a natural glow.</a:t>
            </a:r>
          </a:p>
          <a:p>
            <a:pPr marL="495300" indent="-342900"/>
            <a:r>
              <a:rPr lang="en-US" sz="1600" dirty="0" smtClean="0"/>
              <a:t>Kesar reported to lighten skin, enhances the complexion, and gives skin an even tone. </a:t>
            </a:r>
          </a:p>
          <a:p>
            <a:pPr marL="495300" indent="-342900"/>
            <a:r>
              <a:rPr lang="en-US" sz="1600" dirty="0" smtClean="0"/>
              <a:t>Turmeric is known for its anti-inflammatory properties, helps soothe your skin gently. </a:t>
            </a:r>
          </a:p>
          <a:p>
            <a:pPr marL="495300" indent="-342900"/>
            <a:r>
              <a:rPr lang="en-US" sz="1600" dirty="0" smtClean="0"/>
              <a:t>Walnut is known to possess an abrasive property that helps remove dead skin cells and tone the skin.</a:t>
            </a:r>
            <a:endParaRPr lang="en-US" sz="1600" b="1" dirty="0"/>
          </a:p>
        </p:txBody>
      </p:sp>
      <p:pic>
        <p:nvPicPr>
          <p:cNvPr id="6" name="Picture 5" descr="WhatsApp Image 2023-07-20 at 21.44.43.jpg"/>
          <p:cNvPicPr>
            <a:picLocks noChangeAspect="1"/>
          </p:cNvPicPr>
          <p:nvPr/>
        </p:nvPicPr>
        <p:blipFill>
          <a:blip r:embed="rId2"/>
          <a:stretch>
            <a:fillRect/>
          </a:stretch>
        </p:blipFill>
        <p:spPr>
          <a:xfrm>
            <a:off x="5797769" y="767254"/>
            <a:ext cx="3115003" cy="3346231"/>
          </a:xfrm>
          <a:prstGeom prst="rect">
            <a:avLst/>
          </a:prstGeom>
        </p:spPr>
      </p:pic>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11699" y="346841"/>
            <a:ext cx="5342867" cy="4190628"/>
          </a:xfrm>
        </p:spPr>
        <p:txBody>
          <a:bodyPr>
            <a:normAutofit/>
          </a:bodyPr>
          <a:lstStyle/>
          <a:p>
            <a:pPr>
              <a:buNone/>
            </a:pPr>
            <a:r>
              <a:rPr lang="en-US" sz="1600" b="1" dirty="0" smtClean="0"/>
              <a:t>3.Himalaya Refreshing Cleansing Milk:</a:t>
            </a:r>
          </a:p>
          <a:p>
            <a:endParaRPr lang="en-US" sz="1600" b="1" dirty="0" smtClean="0"/>
          </a:p>
          <a:p>
            <a:r>
              <a:rPr lang="en-US" sz="1600" dirty="0" smtClean="0"/>
              <a:t>Himalaya's Refreshing Cleansing Milk contains a special blend of herbs that gently remove dirt, makeup and daily impurities while maintaining your skin's natural moisture balance.</a:t>
            </a:r>
          </a:p>
          <a:p>
            <a:r>
              <a:rPr lang="en-US" sz="1600" dirty="0" smtClean="0"/>
              <a:t> Lemon, a natural cleanser and astringent, clarifies and refreshes, while Grape Seed rejuvenates, and Mint cools your skin to keep it clear, healthy and radiant </a:t>
            </a:r>
            <a:endParaRPr lang="en-US" sz="1600" b="1" dirty="0"/>
          </a:p>
        </p:txBody>
      </p:sp>
      <p:pic>
        <p:nvPicPr>
          <p:cNvPr id="4" name="Picture 3" descr="WhatsApp Image 2023-07-20 at 21.48.37.jpg"/>
          <p:cNvPicPr>
            <a:picLocks noChangeAspect="1"/>
          </p:cNvPicPr>
          <p:nvPr/>
        </p:nvPicPr>
        <p:blipFill>
          <a:blip r:embed="rId2"/>
          <a:stretch>
            <a:fillRect/>
          </a:stretch>
        </p:blipFill>
        <p:spPr>
          <a:xfrm>
            <a:off x="5749573" y="861848"/>
            <a:ext cx="3394427" cy="2525931"/>
          </a:xfrm>
          <a:prstGeom prst="rect">
            <a:avLst/>
          </a:prstGeom>
        </p:spPr>
      </p:pic>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11699" y="399392"/>
            <a:ext cx="5258783" cy="4169607"/>
          </a:xfrm>
        </p:spPr>
        <p:txBody>
          <a:bodyPr>
            <a:normAutofit fontScale="92500" lnSpcReduction="20000"/>
          </a:bodyPr>
          <a:lstStyle/>
          <a:p>
            <a:pPr>
              <a:buNone/>
            </a:pPr>
            <a:r>
              <a:rPr lang="en-US" sz="1600" b="1" dirty="0" smtClean="0"/>
              <a:t>4.Himalaya Youth Eternity Day Cream:</a:t>
            </a:r>
          </a:p>
          <a:p>
            <a:r>
              <a:rPr lang="en-US" sz="1600" dirty="0" smtClean="0"/>
              <a:t>Enriched with the goodness of rare Edelweiss flower that blooms in mountains of Swiss Alps &amp; is known for its anti-oxidants &amp; anti-inflammatory properties </a:t>
            </a:r>
          </a:p>
          <a:p>
            <a:r>
              <a:rPr lang="en-US" sz="1600" dirty="0" smtClean="0"/>
              <a:t>Made with a unique stem-cell technology that helps to regenerate the skin &amp; protects the skin barrier to fight early signs of ageing </a:t>
            </a:r>
          </a:p>
          <a:p>
            <a:r>
              <a:rPr lang="en-US" sz="1600" dirty="0" smtClean="0"/>
              <a:t>Deeply moisturizes the skin and gives an enhanced skin radiance </a:t>
            </a:r>
          </a:p>
          <a:p>
            <a:r>
              <a:rPr lang="en-US" sz="1600" dirty="0" smtClean="0"/>
              <a:t>Visibly reduces fine lines, wrinkles, age spots &amp; pigmentation in 4 weeks </a:t>
            </a:r>
          </a:p>
          <a:p>
            <a:r>
              <a:rPr lang="en-US" sz="1600" dirty="0" smtClean="0"/>
              <a:t>Improves skin texture &amp; elasticity to help reduce sagging and visible pores.</a:t>
            </a:r>
          </a:p>
          <a:p>
            <a:r>
              <a:rPr lang="en-US" sz="1600" dirty="0" smtClean="0"/>
              <a:t>Contains anti-oxidant </a:t>
            </a:r>
            <a:r>
              <a:rPr lang="en-US" sz="1600" dirty="0" err="1" smtClean="0"/>
              <a:t>polyphenols</a:t>
            </a:r>
            <a:r>
              <a:rPr lang="en-US" sz="1600" dirty="0" smtClean="0"/>
              <a:t> that prevent daily damage caused by sun exposure also called photo-aging </a:t>
            </a:r>
          </a:p>
          <a:p>
            <a:r>
              <a:rPr lang="en-US" sz="1600" dirty="0" smtClean="0"/>
              <a:t>Quick absorbing light-weight formulation with a velvety smooth .</a:t>
            </a:r>
          </a:p>
        </p:txBody>
      </p:sp>
      <p:pic>
        <p:nvPicPr>
          <p:cNvPr id="4" name="Picture 3" descr="WhatsApp Image 2023-07-20 at 21.50.01.jpg"/>
          <p:cNvPicPr>
            <a:picLocks noChangeAspect="1"/>
          </p:cNvPicPr>
          <p:nvPr/>
        </p:nvPicPr>
        <p:blipFill>
          <a:blip r:embed="rId2"/>
          <a:stretch>
            <a:fillRect/>
          </a:stretch>
        </p:blipFill>
        <p:spPr>
          <a:xfrm>
            <a:off x="5542236" y="651642"/>
            <a:ext cx="3365938" cy="3365938"/>
          </a:xfrm>
          <a:prstGeom prst="rect">
            <a:avLst/>
          </a:prstGeom>
        </p:spPr>
      </p:pic>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11700" y="567559"/>
            <a:ext cx="5426948" cy="4001441"/>
          </a:xfrm>
        </p:spPr>
        <p:txBody>
          <a:bodyPr/>
          <a:lstStyle/>
          <a:p>
            <a:pPr>
              <a:buNone/>
            </a:pPr>
            <a:r>
              <a:rPr lang="en-US" sz="1600" b="1" dirty="0" smtClean="0"/>
              <a:t>5.Himalaya Acne n Pimple Cream:</a:t>
            </a:r>
          </a:p>
          <a:p>
            <a:r>
              <a:rPr lang="en-US" sz="1500" dirty="0" smtClean="0"/>
              <a:t>Effectively controls pimples and treats various skin eruptions.</a:t>
            </a:r>
          </a:p>
          <a:p>
            <a:r>
              <a:rPr lang="en-US" sz="1500" dirty="0" smtClean="0"/>
              <a:t>The unique herbal blend helps reduce skin inflammation, infection, etc.</a:t>
            </a:r>
          </a:p>
          <a:p>
            <a:r>
              <a:rPr lang="en-US" sz="1500" dirty="0" smtClean="0"/>
              <a:t>Power-packed with stringent, styptic, antimicrobial, and cooling properties.</a:t>
            </a:r>
          </a:p>
          <a:p>
            <a:r>
              <a:rPr lang="en-US" sz="1500" dirty="0" smtClean="0"/>
              <a:t>Includes the moisturizing &amp; healing effect of Aloe Vera.</a:t>
            </a:r>
          </a:p>
          <a:p>
            <a:r>
              <a:rPr lang="en-US" sz="1500" dirty="0" smtClean="0"/>
              <a:t>Also contains Silk Cotton Tree that is loaded with astringent and antibacterial properties that are good for reducing acne.</a:t>
            </a:r>
          </a:p>
          <a:p>
            <a:pPr>
              <a:buNone/>
            </a:pPr>
            <a:endParaRPr lang="en-US" b="1" dirty="0"/>
          </a:p>
        </p:txBody>
      </p:sp>
      <p:pic>
        <p:nvPicPr>
          <p:cNvPr id="4" name="Picture 3" descr="WhatsApp Image 2023-07-20 at 21.55.32.jpg"/>
          <p:cNvPicPr>
            <a:picLocks noChangeAspect="1"/>
          </p:cNvPicPr>
          <p:nvPr/>
        </p:nvPicPr>
        <p:blipFill>
          <a:blip r:embed="rId2"/>
          <a:stretch>
            <a:fillRect/>
          </a:stretch>
        </p:blipFill>
        <p:spPr>
          <a:xfrm>
            <a:off x="5770178" y="1171776"/>
            <a:ext cx="3373822" cy="2338679"/>
          </a:xfrm>
          <a:prstGeom prst="rect">
            <a:avLst/>
          </a:prstGeom>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700" y="178676"/>
            <a:ext cx="8520600" cy="839049"/>
          </a:xfrm>
        </p:spPr>
        <p:txBody>
          <a:bodyPr>
            <a:normAutofit fontScale="90000"/>
          </a:bodyPr>
          <a:lstStyle/>
          <a:p>
            <a:r>
              <a:rPr lang="en-US" sz="2200" dirty="0" smtClean="0"/>
              <a:t>Unique Selling Points (USPs) of Himalaya Herbal Products:</a:t>
            </a:r>
            <a:r>
              <a:rPr lang="en-US" dirty="0" smtClean="0"/>
              <a:t/>
            </a:r>
            <a:br>
              <a:rPr lang="en-US" dirty="0" smtClean="0"/>
            </a:br>
            <a:endParaRPr lang="en-US" dirty="0"/>
          </a:p>
        </p:txBody>
      </p:sp>
      <p:sp>
        <p:nvSpPr>
          <p:cNvPr id="3" name="Text Placeholder 2"/>
          <p:cNvSpPr>
            <a:spLocks noGrp="1"/>
          </p:cNvSpPr>
          <p:nvPr>
            <p:ph type="body" idx="1"/>
          </p:nvPr>
        </p:nvSpPr>
        <p:spPr>
          <a:xfrm>
            <a:off x="0" y="693683"/>
            <a:ext cx="9144000" cy="3875192"/>
          </a:xfrm>
        </p:spPr>
        <p:txBody>
          <a:bodyPr>
            <a:noAutofit/>
          </a:bodyPr>
          <a:lstStyle/>
          <a:p>
            <a:r>
              <a:rPr lang="en-US" sz="1400" b="1" dirty="0" smtClean="0"/>
              <a:t>Natural Ingredients:</a:t>
            </a:r>
            <a:r>
              <a:rPr lang="en-US" sz="1400" dirty="0" smtClean="0"/>
              <a:t> Himalaya Herbal Products are crafted using carefully selected natural ingredients sourced from pristine environments. The company's commitment to using authentic and pure herbal extracts sets its products apart, ensuring efficacy and safety.</a:t>
            </a:r>
          </a:p>
          <a:p>
            <a:r>
              <a:rPr lang="en-US" sz="1400" b="1" dirty="0" smtClean="0"/>
              <a:t>Herbal Tradition:</a:t>
            </a:r>
            <a:r>
              <a:rPr lang="en-US" sz="1400" dirty="0" smtClean="0"/>
              <a:t> With a legacy spanning over eight decades, Himalaya has deep-rooted expertise in Ayurveda and herbal medicine. Their formulations are based on ancient wisdom, backed by modern research and scientific validation.</a:t>
            </a:r>
          </a:p>
          <a:p>
            <a:r>
              <a:rPr lang="en-US" sz="1400" b="1" dirty="0" smtClean="0"/>
              <a:t>Scientific Research</a:t>
            </a:r>
            <a:r>
              <a:rPr lang="en-US" sz="1400" dirty="0" smtClean="0"/>
              <a:t>: Himalaya invests heavily in research and development to create innovative herbal solutions. Their team of experts collaborates with scientific institutions, ensuring that each product is supported by evidence-based research. </a:t>
            </a:r>
          </a:p>
          <a:p>
            <a:r>
              <a:rPr lang="en-US" sz="1400" b="1" dirty="0" smtClean="0"/>
              <a:t>Quality Assurance</a:t>
            </a:r>
            <a:r>
              <a:rPr lang="en-US" sz="1400" dirty="0" smtClean="0"/>
              <a:t>: The company maintains stringent quality control measures throughout the manufacturing process. Himalaya products undergo rigorous testing to meet international quality standards, ensuring consistency and reliability.</a:t>
            </a:r>
          </a:p>
          <a:p>
            <a:r>
              <a:rPr lang="en-US" sz="1400" b="1" dirty="0" smtClean="0"/>
              <a:t>Range of Offerings:</a:t>
            </a:r>
            <a:r>
              <a:rPr lang="en-US" sz="1400" dirty="0" smtClean="0"/>
              <a:t> Himalaya offers a diverse range of products catering to various health and beauty needs. From herbal supplements and skincare to personal care and baby care products, Himalaya provides comprehensive solutions for the whole family.</a:t>
            </a:r>
          </a:p>
          <a:p>
            <a:pPr>
              <a:buNone/>
            </a:pPr>
            <a:r>
              <a:rPr lang="en-US" sz="1400" dirty="0" smtClean="0"/>
              <a:t> </a:t>
            </a:r>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2"/>
          <p:cNvSpPr>
            <a:spLocks noGrp="1"/>
          </p:cNvSpPr>
          <p:nvPr>
            <p:ph type="body" idx="1"/>
          </p:nvPr>
        </p:nvSpPr>
        <p:spPr>
          <a:xfrm>
            <a:off x="5758249" y="1173891"/>
            <a:ext cx="3385751" cy="3768811"/>
          </a:xfrm>
        </p:spPr>
        <p:txBody>
          <a:bodyPr>
            <a:normAutofit/>
          </a:bodyPr>
          <a:lstStyle/>
          <a:p>
            <a:pPr algn="just"/>
            <a:r>
              <a:rPr lang="en-US" sz="2000" b="1" dirty="0" smtClean="0"/>
              <a:t>VIDEO </a:t>
            </a:r>
          </a:p>
          <a:p>
            <a:pPr algn="just"/>
            <a:r>
              <a:rPr lang="en-US" sz="1800" b="1" dirty="0" smtClean="0"/>
              <a:t>DATE:- </a:t>
            </a:r>
            <a:r>
              <a:rPr lang="en-US" sz="1800" dirty="0" smtClean="0"/>
              <a:t>07-08-2023</a:t>
            </a:r>
          </a:p>
          <a:p>
            <a:r>
              <a:rPr lang="en-US" sz="1800" b="1" dirty="0" smtClean="0"/>
              <a:t>AIM :- </a:t>
            </a:r>
            <a:r>
              <a:rPr lang="en-US" sz="1800" dirty="0" smtClean="0"/>
              <a:t>To spread  awareness about the company and products under it .</a:t>
            </a:r>
            <a:endParaRPr lang="en-US" sz="1800" dirty="0"/>
          </a:p>
        </p:txBody>
      </p:sp>
      <p:sp>
        <p:nvSpPr>
          <p:cNvPr id="6" name="Rectangle 5"/>
          <p:cNvSpPr/>
          <p:nvPr/>
        </p:nvSpPr>
        <p:spPr>
          <a:xfrm>
            <a:off x="0" y="3805881"/>
            <a:ext cx="9143999" cy="646331"/>
          </a:xfrm>
          <a:prstGeom prst="rect">
            <a:avLst/>
          </a:prstGeom>
        </p:spPr>
        <p:txBody>
          <a:bodyPr wrap="square">
            <a:spAutoFit/>
          </a:bodyPr>
          <a:lstStyle/>
          <a:p>
            <a:r>
              <a:rPr lang="en-US" sz="1800" b="1" dirty="0" smtClean="0"/>
              <a:t>https://www.instagram.com/reel/CvRQ2yqvoCs/?utm_source=ig_web_copy_link&amp;igshid=MzRlODBiNWFlZA==</a:t>
            </a:r>
            <a:endParaRPr lang="en-US" sz="1800" b="1" dirty="0"/>
          </a:p>
        </p:txBody>
      </p:sp>
      <p:pic>
        <p:nvPicPr>
          <p:cNvPr id="8" name="VID-20230726-WA0005.mp4">
            <a:hlinkClick r:id="" action="ppaction://media"/>
          </p:cNvPr>
          <p:cNvPicPr>
            <a:picLocks noRot="1" noChangeAspect="1"/>
          </p:cNvPicPr>
          <p:nvPr>
            <a:videoFile r:link="rId1"/>
          </p:nvPr>
        </p:nvPicPr>
        <p:blipFill>
          <a:blip r:embed="rId3"/>
          <a:stretch>
            <a:fillRect/>
          </a:stretch>
        </p:blipFill>
        <p:spPr>
          <a:xfrm>
            <a:off x="481914" y="716692"/>
            <a:ext cx="4856205" cy="271848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endCondLst>
                    <p:cond evt="onNext" delay="0">
                      <p:tgtEl>
                        <p:sldTgt/>
                      </p:tgtEl>
                    </p:cond>
                    <p:cond evt="onPrev" delay="0">
                      <p:tgtEl>
                        <p:sldTgt/>
                      </p:tgtEl>
                    </p:cond>
                  </p:end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6498" name="Picture 2"/>
          <p:cNvPicPr>
            <a:picLocks noChangeAspect="1" noChangeArrowheads="1"/>
          </p:cNvPicPr>
          <p:nvPr/>
        </p:nvPicPr>
        <p:blipFill>
          <a:blip r:embed="rId2"/>
          <a:srcRect/>
          <a:stretch>
            <a:fillRect/>
          </a:stretch>
        </p:blipFill>
        <p:spPr bwMode="auto">
          <a:xfrm>
            <a:off x="4188941" y="0"/>
            <a:ext cx="3744098" cy="5143500"/>
          </a:xfrm>
          <a:prstGeom prst="rect">
            <a:avLst/>
          </a:prstGeom>
          <a:noFill/>
          <a:ln w="9525">
            <a:noFill/>
            <a:miter lim="800000"/>
            <a:headEnd/>
            <a:tailEnd/>
          </a:ln>
          <a:effectLst/>
        </p:spPr>
      </p:pic>
      <p:sp>
        <p:nvSpPr>
          <p:cNvPr id="3" name="Text Placeholder 2"/>
          <p:cNvSpPr>
            <a:spLocks noGrp="1"/>
          </p:cNvSpPr>
          <p:nvPr>
            <p:ph type="body" idx="1"/>
          </p:nvPr>
        </p:nvSpPr>
        <p:spPr>
          <a:xfrm>
            <a:off x="-1" y="1389600"/>
            <a:ext cx="3781169" cy="3179400"/>
          </a:xfrm>
        </p:spPr>
        <p:txBody>
          <a:bodyPr/>
          <a:lstStyle/>
          <a:p>
            <a:r>
              <a:rPr lang="en-US" dirty="0" smtClean="0"/>
              <a:t> </a:t>
            </a:r>
            <a:r>
              <a:rPr lang="en-US" sz="2000" b="1" dirty="0" smtClean="0"/>
              <a:t>POST CREATIVE</a:t>
            </a:r>
          </a:p>
          <a:p>
            <a:r>
              <a:rPr lang="en-US" sz="2000" b="1" dirty="0" smtClean="0"/>
              <a:t> </a:t>
            </a:r>
            <a:r>
              <a:rPr lang="en-US" sz="1800" b="1" dirty="0" smtClean="0"/>
              <a:t>DATE:- 03-08-2023</a:t>
            </a:r>
          </a:p>
          <a:p>
            <a:r>
              <a:rPr lang="en-US" sz="1800" b="1" dirty="0" smtClean="0"/>
              <a:t>AIM :- </a:t>
            </a:r>
            <a:r>
              <a:rPr lang="en-US" sz="1800" dirty="0" smtClean="0"/>
              <a:t>It helps to understand the motto of the company.</a:t>
            </a:r>
            <a:endParaRPr lang="en-US" sz="1800" dirty="0"/>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6" name="Google Shape;116;p23"/>
          <p:cNvSpPr txBox="1"/>
          <p:nvPr/>
        </p:nvSpPr>
        <p:spPr>
          <a:xfrm>
            <a:off x="766950" y="0"/>
            <a:ext cx="7610100" cy="1113351"/>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GB" sz="2900" b="1" dirty="0">
                <a:solidFill>
                  <a:srgbClr val="434343"/>
                </a:solidFill>
              </a:rPr>
              <a:t>Instagram Story</a:t>
            </a:r>
            <a:endParaRPr sz="2900" b="1">
              <a:solidFill>
                <a:srgbClr val="434343"/>
              </a:solidFill>
            </a:endParaRPr>
          </a:p>
          <a:p>
            <a:pPr marL="0" lvl="0" indent="0" algn="l" rtl="0">
              <a:spcBef>
                <a:spcPts val="0"/>
              </a:spcBef>
              <a:spcAft>
                <a:spcPts val="0"/>
              </a:spcAft>
              <a:buNone/>
            </a:pPr>
            <a:endParaRPr sz="2700"/>
          </a:p>
        </p:txBody>
      </p:sp>
      <p:pic>
        <p:nvPicPr>
          <p:cNvPr id="8" name="Picture 7" descr="IMG-20230726-WA0010.jpg"/>
          <p:cNvPicPr>
            <a:picLocks noChangeAspect="1"/>
          </p:cNvPicPr>
          <p:nvPr/>
        </p:nvPicPr>
        <p:blipFill>
          <a:blip r:embed="rId3"/>
          <a:srcRect t="5045" b="2883"/>
          <a:stretch>
            <a:fillRect/>
          </a:stretch>
        </p:blipFill>
        <p:spPr>
          <a:xfrm>
            <a:off x="239025" y="803189"/>
            <a:ext cx="2314575" cy="4340311"/>
          </a:xfrm>
          <a:prstGeom prst="rect">
            <a:avLst/>
          </a:prstGeom>
        </p:spPr>
      </p:pic>
      <p:pic>
        <p:nvPicPr>
          <p:cNvPr id="9" name="Picture 8" descr="IMG-20230726-WA0011.jpg"/>
          <p:cNvPicPr>
            <a:picLocks noChangeAspect="1"/>
          </p:cNvPicPr>
          <p:nvPr/>
        </p:nvPicPr>
        <p:blipFill>
          <a:blip r:embed="rId4"/>
          <a:srcRect t="6006" b="4625"/>
          <a:stretch>
            <a:fillRect/>
          </a:stretch>
        </p:blipFill>
        <p:spPr>
          <a:xfrm>
            <a:off x="6697363" y="759216"/>
            <a:ext cx="2207611" cy="4384284"/>
          </a:xfrm>
          <a:prstGeom prst="rect">
            <a:avLst/>
          </a:prstGeom>
        </p:spPr>
      </p:pic>
      <p:pic>
        <p:nvPicPr>
          <p:cNvPr id="10" name="Picture 9" descr="IMG-20230726-WA0012.jpg"/>
          <p:cNvPicPr>
            <a:picLocks noChangeAspect="1"/>
          </p:cNvPicPr>
          <p:nvPr/>
        </p:nvPicPr>
        <p:blipFill>
          <a:blip r:embed="rId5"/>
          <a:srcRect t="6006" b="4384"/>
          <a:stretch>
            <a:fillRect/>
          </a:stretch>
        </p:blipFill>
        <p:spPr>
          <a:xfrm>
            <a:off x="3546389" y="870460"/>
            <a:ext cx="2145828" cy="4273040"/>
          </a:xfrm>
          <a:prstGeom prst="rect">
            <a:avLst/>
          </a:prstGeom>
        </p:spPr>
      </p:pic>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273778" y="2167466"/>
            <a:ext cx="4199466" cy="2503007"/>
          </a:xfrm>
        </p:spPr>
        <p:txBody>
          <a:bodyPr/>
          <a:lstStyle/>
          <a:p>
            <a:pPr>
              <a:buNone/>
            </a:pPr>
            <a:r>
              <a:rPr lang="en-US" b="1" dirty="0" smtClean="0"/>
              <a:t> BRAND AWARENESS</a:t>
            </a:r>
          </a:p>
          <a:p>
            <a:pPr>
              <a:buNone/>
            </a:pPr>
            <a:r>
              <a:rPr lang="en-US" b="1" dirty="0" smtClean="0"/>
              <a:t>Targeting</a:t>
            </a:r>
            <a:r>
              <a:rPr lang="en-US" dirty="0" smtClean="0"/>
              <a:t>: location- India, all genders</a:t>
            </a:r>
          </a:p>
          <a:p>
            <a:pPr>
              <a:buNone/>
            </a:pPr>
            <a:r>
              <a:rPr lang="en-US" dirty="0" smtClean="0"/>
              <a:t>Age-18-75</a:t>
            </a:r>
          </a:p>
          <a:p>
            <a:pPr>
              <a:buNone/>
            </a:pPr>
            <a:r>
              <a:rPr lang="en-US" dirty="0" smtClean="0"/>
              <a:t>Health ,beauty, skincare , </a:t>
            </a:r>
          </a:p>
          <a:p>
            <a:pPr>
              <a:buNone/>
            </a:pPr>
            <a:r>
              <a:rPr lang="en-US" dirty="0" smtClean="0"/>
              <a:t>hair care ,natural skin care</a:t>
            </a:r>
          </a:p>
        </p:txBody>
      </p:sp>
      <p:pic>
        <p:nvPicPr>
          <p:cNvPr id="1026" name="Picture 2"/>
          <p:cNvPicPr>
            <a:picLocks noChangeAspect="1" noChangeArrowheads="1"/>
          </p:cNvPicPr>
          <p:nvPr/>
        </p:nvPicPr>
        <p:blipFill>
          <a:blip r:embed="rId2"/>
          <a:srcRect/>
          <a:stretch>
            <a:fillRect/>
          </a:stretch>
        </p:blipFill>
        <p:spPr bwMode="auto">
          <a:xfrm>
            <a:off x="1" y="0"/>
            <a:ext cx="3104444" cy="5143500"/>
          </a:xfrm>
          <a:prstGeom prst="rect">
            <a:avLst/>
          </a:prstGeom>
          <a:noFill/>
          <a:ln w="9525">
            <a:noFill/>
            <a:miter lim="800000"/>
            <a:headEnd/>
            <a:tailEnd/>
          </a:ln>
          <a:effectLst/>
        </p:spPr>
      </p:pic>
      <p:sp>
        <p:nvSpPr>
          <p:cNvPr id="4" name="Rectangle 3"/>
          <p:cNvSpPr/>
          <p:nvPr/>
        </p:nvSpPr>
        <p:spPr>
          <a:xfrm>
            <a:off x="3286230" y="815546"/>
            <a:ext cx="3633553" cy="905633"/>
          </a:xfrm>
          <a:prstGeom prst="rect">
            <a:avLst/>
          </a:prstGeom>
        </p:spPr>
        <p:txBody>
          <a:bodyPr wrap="square">
            <a:spAutoFit/>
          </a:bodyPr>
          <a:lstStyle/>
          <a:p>
            <a:pPr lvl="0">
              <a:lnSpc>
                <a:spcPct val="115000"/>
              </a:lnSpc>
            </a:pPr>
            <a:r>
              <a:rPr lang="en-GB" sz="2400" b="1" dirty="0" smtClean="0">
                <a:solidFill>
                  <a:srgbClr val="434343"/>
                </a:solidFill>
              </a:rPr>
              <a:t>Social Media Ad Campaigns</a:t>
            </a:r>
            <a:endParaRPr lang="en-GB" sz="2400" b="1" dirty="0">
              <a:solidFill>
                <a:srgbClr val="434343"/>
              </a:solidFill>
            </a:endParaRPr>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578578" y="1682044"/>
            <a:ext cx="5253722" cy="2886831"/>
          </a:xfrm>
        </p:spPr>
        <p:txBody>
          <a:bodyPr/>
          <a:lstStyle/>
          <a:p>
            <a:pPr>
              <a:buNone/>
            </a:pPr>
            <a:r>
              <a:rPr lang="en-US" b="1" dirty="0" smtClean="0"/>
              <a:t> TRAFFIC:-</a:t>
            </a:r>
          </a:p>
          <a:p>
            <a:pPr>
              <a:buNone/>
            </a:pPr>
            <a:r>
              <a:rPr lang="en-US" b="1" dirty="0" smtClean="0"/>
              <a:t>Targeting</a:t>
            </a:r>
            <a:r>
              <a:rPr lang="en-US" dirty="0" smtClean="0"/>
              <a:t>: location- India, all genders</a:t>
            </a:r>
          </a:p>
          <a:p>
            <a:pPr>
              <a:buNone/>
            </a:pPr>
            <a:r>
              <a:rPr lang="en-US" dirty="0" smtClean="0"/>
              <a:t>Age-18-75</a:t>
            </a:r>
          </a:p>
          <a:p>
            <a:pPr>
              <a:buNone/>
            </a:pPr>
            <a:r>
              <a:rPr lang="en-US" dirty="0" smtClean="0"/>
              <a:t>Health ,beauty, skincare , </a:t>
            </a:r>
          </a:p>
          <a:p>
            <a:pPr>
              <a:buNone/>
            </a:pPr>
            <a:r>
              <a:rPr lang="en-US" dirty="0" smtClean="0"/>
              <a:t>hair care ,natural skin care</a:t>
            </a:r>
          </a:p>
          <a:p>
            <a:endParaRPr lang="en-US" dirty="0"/>
          </a:p>
        </p:txBody>
      </p:sp>
      <p:pic>
        <p:nvPicPr>
          <p:cNvPr id="2051" name="Picture 3"/>
          <p:cNvPicPr>
            <a:picLocks noChangeAspect="1" noChangeArrowheads="1"/>
          </p:cNvPicPr>
          <p:nvPr/>
        </p:nvPicPr>
        <p:blipFill>
          <a:blip r:embed="rId2"/>
          <a:srcRect/>
          <a:stretch>
            <a:fillRect/>
          </a:stretch>
        </p:blipFill>
        <p:spPr bwMode="auto">
          <a:xfrm>
            <a:off x="275696" y="374828"/>
            <a:ext cx="2681993" cy="4768672"/>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736622" y="1128889"/>
            <a:ext cx="5095678" cy="3439986"/>
          </a:xfrm>
        </p:spPr>
        <p:txBody>
          <a:bodyPr/>
          <a:lstStyle/>
          <a:p>
            <a:pPr lvl="0">
              <a:buNone/>
            </a:pPr>
            <a:r>
              <a:rPr lang="en-GB" b="1" dirty="0" smtClean="0">
                <a:solidFill>
                  <a:schemeClr val="dk1"/>
                </a:solidFill>
              </a:rPr>
              <a:t>GENERATING LEADS :-</a:t>
            </a:r>
          </a:p>
          <a:p>
            <a:pPr lvl="0">
              <a:buNone/>
            </a:pPr>
            <a:endParaRPr lang="en-GB" b="1" dirty="0" smtClean="0"/>
          </a:p>
          <a:p>
            <a:pPr>
              <a:buNone/>
            </a:pPr>
            <a:r>
              <a:rPr lang="en-US" b="1" dirty="0" smtClean="0"/>
              <a:t>Targeting</a:t>
            </a:r>
            <a:r>
              <a:rPr lang="en-US" dirty="0" smtClean="0"/>
              <a:t>: location- India, all genders</a:t>
            </a:r>
          </a:p>
          <a:p>
            <a:pPr>
              <a:buNone/>
            </a:pPr>
            <a:r>
              <a:rPr lang="en-US" dirty="0" smtClean="0"/>
              <a:t>Age-18-75</a:t>
            </a:r>
          </a:p>
          <a:p>
            <a:pPr>
              <a:buNone/>
            </a:pPr>
            <a:r>
              <a:rPr lang="en-US" dirty="0" smtClean="0"/>
              <a:t>Health ,beauty, skincare , </a:t>
            </a:r>
          </a:p>
          <a:p>
            <a:pPr>
              <a:buNone/>
            </a:pPr>
            <a:r>
              <a:rPr lang="en-US" dirty="0" smtClean="0"/>
              <a:t>hair care ,natural skin care</a:t>
            </a:r>
          </a:p>
          <a:p>
            <a:endParaRPr lang="en-US" dirty="0"/>
          </a:p>
        </p:txBody>
      </p:sp>
      <p:pic>
        <p:nvPicPr>
          <p:cNvPr id="105474" name="Picture 2"/>
          <p:cNvPicPr>
            <a:picLocks noChangeAspect="1" noChangeArrowheads="1"/>
          </p:cNvPicPr>
          <p:nvPr/>
        </p:nvPicPr>
        <p:blipFill>
          <a:blip r:embed="rId2"/>
          <a:srcRect/>
          <a:stretch>
            <a:fillRect/>
          </a:stretch>
        </p:blipFill>
        <p:spPr bwMode="auto">
          <a:xfrm>
            <a:off x="0" y="0"/>
            <a:ext cx="2878667" cy="51435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pic>
        <p:nvPicPr>
          <p:cNvPr id="2050" name="Picture 2"/>
          <p:cNvPicPr>
            <a:picLocks noChangeAspect="1" noChangeArrowheads="1"/>
          </p:cNvPicPr>
          <p:nvPr/>
        </p:nvPicPr>
        <p:blipFill>
          <a:blip r:embed="rId3"/>
          <a:srcRect l="23117" t="15820" r="42030" b="4588"/>
          <a:stretch>
            <a:fillRect/>
          </a:stretch>
        </p:blipFill>
        <p:spPr bwMode="auto">
          <a:xfrm>
            <a:off x="0" y="864973"/>
            <a:ext cx="3265714" cy="4278526"/>
          </a:xfrm>
          <a:prstGeom prst="rect">
            <a:avLst/>
          </a:prstGeom>
          <a:noFill/>
          <a:ln w="9525">
            <a:noFill/>
            <a:miter lim="800000"/>
            <a:headEnd/>
            <a:tailEnd/>
          </a:ln>
          <a:effectLst/>
        </p:spPr>
      </p:pic>
      <p:pic>
        <p:nvPicPr>
          <p:cNvPr id="2051" name="Picture 3"/>
          <p:cNvPicPr>
            <a:picLocks noChangeAspect="1" noChangeArrowheads="1"/>
          </p:cNvPicPr>
          <p:nvPr/>
        </p:nvPicPr>
        <p:blipFill>
          <a:blip r:embed="rId4"/>
          <a:srcRect l="23336" t="17716" r="41339" b="4175"/>
          <a:stretch>
            <a:fillRect/>
          </a:stretch>
        </p:blipFill>
        <p:spPr bwMode="auto">
          <a:xfrm>
            <a:off x="3134686" y="0"/>
            <a:ext cx="3429000" cy="5143500"/>
          </a:xfrm>
          <a:prstGeom prst="rect">
            <a:avLst/>
          </a:prstGeom>
          <a:noFill/>
          <a:ln w="9525">
            <a:noFill/>
            <a:miter lim="800000"/>
            <a:headEnd/>
            <a:tailEnd/>
          </a:ln>
          <a:effectLst/>
        </p:spPr>
      </p:pic>
      <p:pic>
        <p:nvPicPr>
          <p:cNvPr id="2052" name="Picture 4"/>
          <p:cNvPicPr>
            <a:picLocks noChangeAspect="1" noChangeArrowheads="1"/>
          </p:cNvPicPr>
          <p:nvPr/>
        </p:nvPicPr>
        <p:blipFill>
          <a:blip r:embed="rId5"/>
          <a:srcRect l="27020" t="20003" r="51673" b="9685"/>
          <a:stretch>
            <a:fillRect/>
          </a:stretch>
        </p:blipFill>
        <p:spPr bwMode="auto">
          <a:xfrm>
            <a:off x="6371771" y="0"/>
            <a:ext cx="2772229" cy="5143500"/>
          </a:xfrm>
          <a:prstGeom prst="rect">
            <a:avLst/>
          </a:prstGeom>
          <a:noFill/>
          <a:ln w="9525">
            <a:noFill/>
            <a:miter lim="800000"/>
            <a:headEnd/>
            <a:tailEnd/>
          </a:ln>
          <a:effectLst/>
        </p:spPr>
      </p:pic>
      <p:sp>
        <p:nvSpPr>
          <p:cNvPr id="5" name="Rectangle 4"/>
          <p:cNvSpPr/>
          <p:nvPr/>
        </p:nvSpPr>
        <p:spPr>
          <a:xfrm>
            <a:off x="177932" y="185352"/>
            <a:ext cx="2911257" cy="375487"/>
          </a:xfrm>
          <a:prstGeom prst="rect">
            <a:avLst/>
          </a:prstGeom>
        </p:spPr>
        <p:txBody>
          <a:bodyPr wrap="square">
            <a:spAutoFit/>
          </a:bodyPr>
          <a:lstStyle/>
          <a:p>
            <a:pPr lvl="0">
              <a:lnSpc>
                <a:spcPct val="115000"/>
              </a:lnSpc>
            </a:pPr>
            <a:r>
              <a:rPr lang="en-GB" sz="1600" b="1" dirty="0" smtClean="0">
                <a:solidFill>
                  <a:srgbClr val="434343"/>
                </a:solidFill>
              </a:rPr>
              <a:t>Email Ad Campaigns</a:t>
            </a:r>
            <a:endParaRPr lang="en-GB" sz="1600" b="1" dirty="0">
              <a:solidFill>
                <a:srgbClr val="434343"/>
              </a:solidFill>
            </a:endParaRPr>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29"/>
          <p:cNvSpPr txBox="1"/>
          <p:nvPr/>
        </p:nvSpPr>
        <p:spPr>
          <a:xfrm>
            <a:off x="766950" y="0"/>
            <a:ext cx="7610100" cy="769411"/>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endParaRPr sz="1900">
              <a:solidFill>
                <a:schemeClr val="dk1"/>
              </a:solidFill>
            </a:endParaRPr>
          </a:p>
          <a:p>
            <a:pPr marL="0" lvl="0" indent="0" algn="l" rtl="0">
              <a:spcBef>
                <a:spcPts val="0"/>
              </a:spcBef>
              <a:spcAft>
                <a:spcPts val="0"/>
              </a:spcAft>
              <a:buNone/>
            </a:pPr>
            <a:endParaRPr sz="1900"/>
          </a:p>
        </p:txBody>
      </p:sp>
      <p:pic>
        <p:nvPicPr>
          <p:cNvPr id="3074" name="Picture 2"/>
          <p:cNvPicPr>
            <a:picLocks noChangeAspect="1" noChangeArrowheads="1"/>
          </p:cNvPicPr>
          <p:nvPr/>
        </p:nvPicPr>
        <p:blipFill>
          <a:blip r:embed="rId3"/>
          <a:srcRect l="25725" t="16745" r="43777" b="7075"/>
          <a:stretch>
            <a:fillRect/>
          </a:stretch>
        </p:blipFill>
        <p:spPr bwMode="auto">
          <a:xfrm>
            <a:off x="0" y="0"/>
            <a:ext cx="3662554" cy="5143500"/>
          </a:xfrm>
          <a:prstGeom prst="rect">
            <a:avLst/>
          </a:prstGeom>
          <a:noFill/>
          <a:ln w="9525">
            <a:noFill/>
            <a:miter lim="800000"/>
            <a:headEnd/>
            <a:tailEnd/>
          </a:ln>
          <a:effectLst/>
        </p:spPr>
      </p:pic>
      <p:pic>
        <p:nvPicPr>
          <p:cNvPr id="3075" name="Picture 3"/>
          <p:cNvPicPr>
            <a:picLocks noChangeAspect="1" noChangeArrowheads="1"/>
          </p:cNvPicPr>
          <p:nvPr/>
        </p:nvPicPr>
        <p:blipFill>
          <a:blip r:embed="rId4"/>
          <a:srcRect l="26640" t="18382" r="45361" b="5675"/>
          <a:stretch>
            <a:fillRect/>
          </a:stretch>
        </p:blipFill>
        <p:spPr bwMode="auto">
          <a:xfrm>
            <a:off x="3623095" y="0"/>
            <a:ext cx="3191774" cy="5143500"/>
          </a:xfrm>
          <a:prstGeom prst="rect">
            <a:avLst/>
          </a:prstGeom>
          <a:noFill/>
          <a:ln w="9525">
            <a:noFill/>
            <a:miter lim="800000"/>
            <a:headEnd/>
            <a:tailEnd/>
          </a:ln>
          <a:effectLst/>
        </p:spPr>
      </p:pic>
      <p:pic>
        <p:nvPicPr>
          <p:cNvPr id="3076" name="Picture 4"/>
          <p:cNvPicPr>
            <a:picLocks noChangeAspect="1" noChangeArrowheads="1"/>
          </p:cNvPicPr>
          <p:nvPr/>
        </p:nvPicPr>
        <p:blipFill>
          <a:blip r:embed="rId5"/>
          <a:srcRect l="27590" t="20504" r="52387" b="4496"/>
          <a:stretch>
            <a:fillRect/>
          </a:stretch>
        </p:blipFill>
        <p:spPr bwMode="auto">
          <a:xfrm>
            <a:off x="6873686" y="0"/>
            <a:ext cx="2270314" cy="51435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30"/>
          <p:cNvSpPr txBox="1"/>
          <p:nvPr/>
        </p:nvSpPr>
        <p:spPr>
          <a:xfrm>
            <a:off x="181350" y="0"/>
            <a:ext cx="8781300" cy="680156"/>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GB" b="1" dirty="0">
                <a:solidFill>
                  <a:srgbClr val="434343"/>
                </a:solidFill>
              </a:rPr>
              <a:t>Part 4: Content Creation and Curation (Post creations, Designs/Video </a:t>
            </a:r>
            <a:endParaRPr b="1">
              <a:solidFill>
                <a:srgbClr val="434343"/>
              </a:solidFill>
            </a:endParaRPr>
          </a:p>
          <a:p>
            <a:pPr marL="0" lvl="0" indent="0" algn="ctr" rtl="0">
              <a:lnSpc>
                <a:spcPct val="115000"/>
              </a:lnSpc>
              <a:spcBef>
                <a:spcPts val="0"/>
              </a:spcBef>
              <a:spcAft>
                <a:spcPts val="0"/>
              </a:spcAft>
              <a:buNone/>
            </a:pPr>
            <a:r>
              <a:rPr lang="en-GB" b="1" dirty="0">
                <a:solidFill>
                  <a:srgbClr val="434343"/>
                </a:solidFill>
              </a:rPr>
              <a:t>Editing, Ad Campaigns over Social Media and Email Ideation and Creation) </a:t>
            </a:r>
            <a:endParaRPr/>
          </a:p>
        </p:txBody>
      </p:sp>
      <p:sp>
        <p:nvSpPr>
          <p:cNvPr id="160" name="Google Shape;160;p30"/>
          <p:cNvSpPr txBox="1"/>
          <p:nvPr/>
        </p:nvSpPr>
        <p:spPr>
          <a:xfrm>
            <a:off x="478200" y="361244"/>
            <a:ext cx="8187600" cy="104641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a:p>
            <a:pPr marL="457200" lvl="0" indent="-317500" algn="l" rtl="0">
              <a:spcBef>
                <a:spcPts val="0"/>
              </a:spcBef>
              <a:spcAft>
                <a:spcPts val="0"/>
              </a:spcAft>
              <a:buSzPts val="1400"/>
              <a:buChar char="●"/>
            </a:pPr>
            <a:r>
              <a:rPr lang="en-GB" b="1" dirty="0"/>
              <a:t>Reflect on the content creation and curation process, discussing the challenges faced and lessons learned.</a:t>
            </a:r>
            <a:endParaRPr b="1"/>
          </a:p>
          <a:p>
            <a:pPr marL="457200" lvl="0" indent="0" algn="l" rtl="0">
              <a:spcBef>
                <a:spcPts val="0"/>
              </a:spcBef>
              <a:spcAft>
                <a:spcPts val="0"/>
              </a:spcAft>
              <a:buNone/>
            </a:pPr>
            <a:endParaRPr/>
          </a:p>
        </p:txBody>
      </p:sp>
      <p:sp>
        <p:nvSpPr>
          <p:cNvPr id="4" name="Rectangle 3"/>
          <p:cNvSpPr/>
          <p:nvPr/>
        </p:nvSpPr>
        <p:spPr>
          <a:xfrm>
            <a:off x="0" y="1095022"/>
            <a:ext cx="9143999" cy="3570208"/>
          </a:xfrm>
          <a:prstGeom prst="rect">
            <a:avLst/>
          </a:prstGeom>
        </p:spPr>
        <p:txBody>
          <a:bodyPr wrap="square">
            <a:spAutoFit/>
          </a:bodyPr>
          <a:lstStyle/>
          <a:p>
            <a:endParaRPr lang="en-US" sz="1600" dirty="0" smtClean="0"/>
          </a:p>
          <a:p>
            <a:r>
              <a:rPr lang="en-US" sz="1600" dirty="0" smtClean="0"/>
              <a:t>Content creation and curation are crucial aspects of any brand's marketing strategy, and for Himalaya Herbals, a well-known herbal healthcare and personal care brand, it would be no exception. The process involves creating valuable, informative, and engaging content to connect with their target audience and build brand loyalty. Let's discuss the challenges faced and lessons learned in the content creation and curation process for Himalaya Herbals:</a:t>
            </a:r>
          </a:p>
          <a:p>
            <a:endParaRPr lang="en-US" sz="1600" b="1" dirty="0" smtClean="0"/>
          </a:p>
          <a:p>
            <a:r>
              <a:rPr lang="en-US" sz="1800" b="1" dirty="0" smtClean="0"/>
              <a:t>Challenges Faced:</a:t>
            </a:r>
          </a:p>
          <a:p>
            <a:endParaRPr lang="en-US" sz="1600" b="1" dirty="0" smtClean="0"/>
          </a:p>
          <a:p>
            <a:pPr>
              <a:buFont typeface="Wingdings" pitchFamily="2" charset="2"/>
              <a:buChar char="Ø"/>
            </a:pPr>
            <a:r>
              <a:rPr lang="en-US" sz="1600" b="1" dirty="0" smtClean="0"/>
              <a:t>Authenticity and Credibility</a:t>
            </a:r>
            <a:r>
              <a:rPr lang="en-US" sz="1600" dirty="0" smtClean="0"/>
              <a:t>: As a herbal healthcare brand, Himalaya Herbals must prioritize authenticity and credibility in their content. They may face challenges in ensuring that all the information provided is backed by scientific research and aligns with their product claims. Balancing traditional herbal knowledge with modern research can be complex but is essential for gaining consumers' trust.</a:t>
            </a:r>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11700" y="135467"/>
            <a:ext cx="8520600" cy="4433408"/>
          </a:xfrm>
        </p:spPr>
        <p:txBody>
          <a:bodyPr>
            <a:normAutofit fontScale="70000" lnSpcReduction="20000"/>
          </a:bodyPr>
          <a:lstStyle/>
          <a:p>
            <a:pPr>
              <a:buFont typeface="Wingdings" pitchFamily="2" charset="2"/>
              <a:buChar char="Ø"/>
            </a:pPr>
            <a:r>
              <a:rPr lang="en-US" sz="2300" b="1" dirty="0" smtClean="0"/>
              <a:t>Educating the Audience</a:t>
            </a:r>
            <a:r>
              <a:rPr lang="en-US" sz="2300" dirty="0" smtClean="0"/>
              <a:t>: Herbal healthcare may require educating the audience about the benefits and usage of herbal ingredients. Convincing consumers to switch from conventional products to herbal alternatives might be a hurdle, especially if there's a lack of awareness about the efficacy of herbal remedies.</a:t>
            </a:r>
          </a:p>
          <a:p>
            <a:pPr>
              <a:buFont typeface="Wingdings" pitchFamily="2" charset="2"/>
              <a:buChar char="Ø"/>
            </a:pPr>
            <a:endParaRPr lang="en-US" sz="2300" b="1" dirty="0" smtClean="0"/>
          </a:p>
          <a:p>
            <a:pPr>
              <a:buFont typeface="Wingdings" pitchFamily="2" charset="2"/>
              <a:buChar char="Ø"/>
            </a:pPr>
            <a:r>
              <a:rPr lang="en-US" sz="2300" b="1" dirty="0" smtClean="0"/>
              <a:t>Competing in a Saturated Market</a:t>
            </a:r>
            <a:r>
              <a:rPr lang="en-US" sz="2300" dirty="0" smtClean="0"/>
              <a:t>: The herbal healthcare market is often crowded with various brands offering similar products. Standing out and differentiating their content from competitors' might be a challenge for Himalaya Herbals.</a:t>
            </a:r>
          </a:p>
          <a:p>
            <a:endParaRPr lang="en-US" sz="2300" b="1" dirty="0" smtClean="0"/>
          </a:p>
          <a:p>
            <a:pPr>
              <a:buFont typeface="Wingdings" pitchFamily="2" charset="2"/>
              <a:buChar char="Ø"/>
            </a:pPr>
            <a:r>
              <a:rPr lang="en-US" sz="2300" b="1" dirty="0" smtClean="0"/>
              <a:t>Regulatory Compliance</a:t>
            </a:r>
            <a:r>
              <a:rPr lang="en-US" sz="2300" dirty="0" smtClean="0"/>
              <a:t>: Health and wellness brands like Himalaya Herbals must adhere to strict regulations regarding product claims and advertising. Ensuring that all content complies with these regulations can be time-consuming and may limit their ability to communicate certain benefits.</a:t>
            </a:r>
          </a:p>
          <a:p>
            <a:pPr>
              <a:buFont typeface="Wingdings" pitchFamily="2" charset="2"/>
              <a:buChar char="Ø"/>
            </a:pPr>
            <a:endParaRPr lang="en-US" sz="2300" b="1" dirty="0" smtClean="0"/>
          </a:p>
          <a:p>
            <a:pPr>
              <a:buFont typeface="Wingdings" pitchFamily="2" charset="2"/>
              <a:buChar char="Ø"/>
            </a:pPr>
            <a:r>
              <a:rPr lang="en-US" sz="2300" b="1" dirty="0" smtClean="0"/>
              <a:t>Content Consistency</a:t>
            </a:r>
            <a:r>
              <a:rPr lang="en-US" sz="2300" dirty="0" smtClean="0"/>
              <a:t>: Maintaining a consistent and coherent brand voice across all platforms can be challenging, especially when dealing with different content types like blog articles, social media posts, videos, and more.</a:t>
            </a:r>
          </a:p>
          <a:p>
            <a:endParaRPr lang="en-US"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6"/>
          <p:cNvSpPr txBox="1"/>
          <p:nvPr/>
        </p:nvSpPr>
        <p:spPr>
          <a:xfrm>
            <a:off x="210207" y="157655"/>
            <a:ext cx="8760798" cy="520882"/>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GB" sz="1900" b="1" dirty="0">
                <a:solidFill>
                  <a:srgbClr val="434343"/>
                </a:solidFill>
              </a:rPr>
              <a:t>Part 1: Brand study, Competitor Analysis &amp; Buyer’s/Audience’s Persona</a:t>
            </a:r>
            <a:endParaRPr sz="1900"/>
          </a:p>
        </p:txBody>
      </p:sp>
      <p:sp>
        <p:nvSpPr>
          <p:cNvPr id="74" name="Google Shape;74;p16"/>
          <p:cNvSpPr txBox="1"/>
          <p:nvPr/>
        </p:nvSpPr>
        <p:spPr>
          <a:xfrm>
            <a:off x="185352" y="605481"/>
            <a:ext cx="8958648" cy="6322585"/>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a:p>
            <a:pPr>
              <a:buFont typeface="Wingdings" pitchFamily="2" charset="2"/>
              <a:buChar char="q"/>
            </a:pPr>
            <a:r>
              <a:rPr lang="en-GB" b="1" dirty="0"/>
              <a:t>Analyze Brand Messaging</a:t>
            </a:r>
            <a:r>
              <a:rPr lang="en-GB" b="1" dirty="0" smtClean="0"/>
              <a:t>:</a:t>
            </a:r>
          </a:p>
          <a:p>
            <a:r>
              <a:rPr lang="en-US" b="1" dirty="0" smtClean="0"/>
              <a:t> Introduction:</a:t>
            </a:r>
            <a:endParaRPr lang="en-US" dirty="0" smtClean="0"/>
          </a:p>
          <a:p>
            <a:r>
              <a:rPr lang="en-US" dirty="0" smtClean="0"/>
              <a:t>Himalaya Herbal Products is a renowned brand in the herbal wellness industry, known for its commitment to providing natural and safe solutions for health and beauty needs. Analyzing the brand messaging reveals a compelling narrative that revolves around the power of nature, ancient Ayurvedic wisdom, and a dedication to promoting holistic well-being.</a:t>
            </a:r>
          </a:p>
          <a:p>
            <a:r>
              <a:rPr lang="en-US" b="1" dirty="0" smtClean="0"/>
              <a:t> </a:t>
            </a:r>
            <a:endParaRPr lang="en-US" dirty="0" smtClean="0"/>
          </a:p>
          <a:p>
            <a:r>
              <a:rPr lang="en-US" b="1" dirty="0" smtClean="0"/>
              <a:t>1. Nature's Wisdom and Ayurvedic Heritage:</a:t>
            </a:r>
            <a:endParaRPr lang="en-US" dirty="0" smtClean="0"/>
          </a:p>
          <a:p>
            <a:r>
              <a:rPr lang="en-US" dirty="0" smtClean="0"/>
              <a:t>The brand messaging of Himalaya Herbal Products consistently </a:t>
            </a:r>
            <a:r>
              <a:rPr lang="en-US" dirty="0" err="1" smtClean="0"/>
              <a:t>emphasises</a:t>
            </a:r>
            <a:r>
              <a:rPr lang="en-US" dirty="0" smtClean="0"/>
              <a:t> the value of nature's wisdom and the brand's deep-rooted Ayurvedic heritage. This positioning highlights their use of carefully selected natural ingredients sourced from pristine environments, which sets their products apart in the market.</a:t>
            </a:r>
          </a:p>
          <a:p>
            <a:r>
              <a:rPr lang="en-US" b="1" dirty="0" smtClean="0"/>
              <a:t>2. Scientific Validation and Research-Backed Formulations:</a:t>
            </a:r>
            <a:endParaRPr lang="en-US" dirty="0" smtClean="0"/>
          </a:p>
          <a:p>
            <a:r>
              <a:rPr lang="en-US" dirty="0" smtClean="0"/>
              <a:t>A key aspect of the brand messaging is the integration of ancient Ayurvedic knowledge with modern scientific research. Himalaya Herbal Products highlights its investment in research and development, ensuring that each product is backed by evidence-based studies, reinforcing consumer confidence in the efficacy and safety of their offerings.</a:t>
            </a:r>
          </a:p>
          <a:p>
            <a:pPr marL="457200" lvl="0" indent="-317500" algn="l" rtl="0">
              <a:spcBef>
                <a:spcPts val="0"/>
              </a:spcBef>
              <a:spcAft>
                <a:spcPts val="0"/>
              </a:spcAft>
              <a:buSzPts val="1400"/>
              <a:buChar char="●"/>
            </a:pPr>
            <a:endParaRPr lang="en-GB" b="1" dirty="0" smtClean="0"/>
          </a:p>
          <a:p>
            <a:pPr marL="457200" lvl="0" indent="-317500" algn="l" rtl="0">
              <a:spcBef>
                <a:spcPts val="0"/>
              </a:spcBef>
              <a:spcAft>
                <a:spcPts val="0"/>
              </a:spcAft>
              <a:buSzPts val="1400"/>
            </a:pPr>
            <a:r>
              <a:rPr lang="en-GB" dirty="0" smtClean="0"/>
              <a:t> </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b="1"/>
          </a:p>
          <a:p>
            <a:pPr marL="0" lvl="0" indent="0" algn="l" rtl="0">
              <a:spcBef>
                <a:spcPts val="0"/>
              </a:spcBef>
              <a:spcAft>
                <a:spcPts val="0"/>
              </a:spcAft>
              <a:buNone/>
            </a:pPr>
            <a:endParaRPr b="1"/>
          </a:p>
          <a:p>
            <a:pPr marL="0" lvl="0" indent="0" algn="l" rtl="0">
              <a:spcBef>
                <a:spcPts val="0"/>
              </a:spcBef>
              <a:spcAft>
                <a:spcPts val="0"/>
              </a:spcAft>
              <a:buNone/>
            </a:pPr>
            <a:endParaRPr b="1"/>
          </a:p>
          <a:p>
            <a:pPr marL="0" lvl="0" indent="0" algn="l" rtl="0">
              <a:spcBef>
                <a:spcPts val="0"/>
              </a:spcBef>
              <a:spcAft>
                <a:spcPts val="0"/>
              </a:spcAft>
              <a:buNone/>
            </a:pPr>
            <a:endParaRPr b="1"/>
          </a:p>
          <a:p>
            <a:pPr marL="0" lvl="0" indent="0" algn="l" rtl="0">
              <a:spcBef>
                <a:spcPts val="0"/>
              </a:spcBef>
              <a:spcAft>
                <a:spcPts val="0"/>
              </a:spcAft>
              <a:buNone/>
            </a:pPr>
            <a:endParaRPr/>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0622" y="158044"/>
            <a:ext cx="8651678" cy="519289"/>
          </a:xfrm>
        </p:spPr>
        <p:txBody>
          <a:bodyPr>
            <a:normAutofit/>
          </a:bodyPr>
          <a:lstStyle/>
          <a:p>
            <a:r>
              <a:rPr lang="en-US" sz="1800" b="1" dirty="0" smtClean="0"/>
              <a:t>Lessons Learned:</a:t>
            </a:r>
            <a:endParaRPr lang="en-US" sz="1800" b="1" dirty="0"/>
          </a:p>
        </p:txBody>
      </p:sp>
      <p:sp>
        <p:nvSpPr>
          <p:cNvPr id="3" name="Text Placeholder 2"/>
          <p:cNvSpPr>
            <a:spLocks noGrp="1"/>
          </p:cNvSpPr>
          <p:nvPr>
            <p:ph type="body" idx="1"/>
          </p:nvPr>
        </p:nvSpPr>
        <p:spPr>
          <a:xfrm>
            <a:off x="0" y="722488"/>
            <a:ext cx="9144000" cy="4421011"/>
          </a:xfrm>
        </p:spPr>
        <p:txBody>
          <a:bodyPr>
            <a:normAutofit/>
          </a:bodyPr>
          <a:lstStyle/>
          <a:p>
            <a:r>
              <a:rPr lang="en-US" sz="1700" b="1" dirty="0" smtClean="0"/>
              <a:t>Research-Backed Content: </a:t>
            </a:r>
            <a:r>
              <a:rPr lang="en-US" sz="1700" dirty="0" smtClean="0"/>
              <a:t>Himalaya Herbals should prioritize conducting thorough research and relying on scientific evidence when creating content. This will help establish the brand's credibility and foster trust among consumers.</a:t>
            </a:r>
          </a:p>
          <a:p>
            <a:r>
              <a:rPr lang="en-US" sz="1700" b="1" dirty="0" smtClean="0"/>
              <a:t>Storytelling and Education</a:t>
            </a:r>
            <a:r>
              <a:rPr lang="en-US" sz="1700" dirty="0" smtClean="0"/>
              <a:t>: Utilizing storytelling techniques can make educational content more engaging and relatable. Sharing success stories and experiences of real users can create an emotional connection with the audience.</a:t>
            </a:r>
          </a:p>
          <a:p>
            <a:r>
              <a:rPr lang="en-US" sz="1700" b="1" dirty="0" smtClean="0"/>
              <a:t>Focus on Niche Topics</a:t>
            </a:r>
            <a:r>
              <a:rPr lang="en-US" sz="1700" dirty="0" smtClean="0"/>
              <a:t>: Instead of trying to cover a broad range of topics, Himalaya Herbals can focus on niche areas within herbal healthcare where they can establish themselves as experts. This can help them stand out in the market and attract a more targeted audience.</a:t>
            </a:r>
          </a:p>
          <a:p>
            <a:r>
              <a:rPr lang="en-US" sz="1600" b="1" dirty="0" smtClean="0"/>
              <a:t>Collaboration with Influencers</a:t>
            </a:r>
            <a:r>
              <a:rPr lang="en-US" sz="1600" dirty="0" smtClean="0"/>
              <a:t>: Partnering with influencers who align with their brand values can help Himalaya Herbals reach a wider audience and gain credibility through word-of-mouth marketing.</a:t>
            </a:r>
          </a:p>
          <a:p>
            <a:endParaRPr lang="en-US" sz="1700" dirty="0" smtClean="0"/>
          </a:p>
          <a:p>
            <a:endParaRPr lang="en-US" sz="1700" dirty="0" smtClean="0"/>
          </a:p>
          <a:p>
            <a:endParaRPr lang="en-US" sz="1700" dirty="0" smtClean="0"/>
          </a:p>
          <a:p>
            <a:endParaRPr lang="en-US" sz="1700" dirty="0" smtClean="0"/>
          </a:p>
          <a:p>
            <a:endParaRPr lang="en-US" dirty="0"/>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0" y="169333"/>
            <a:ext cx="9144000" cy="4974167"/>
          </a:xfrm>
        </p:spPr>
        <p:txBody>
          <a:bodyPr>
            <a:normAutofit fontScale="70000" lnSpcReduction="20000"/>
          </a:bodyPr>
          <a:lstStyle/>
          <a:p>
            <a:r>
              <a:rPr lang="en-US" sz="2600" b="1" dirty="0" smtClean="0"/>
              <a:t>User-Generated Content</a:t>
            </a:r>
            <a:r>
              <a:rPr lang="en-US" sz="2600" dirty="0" smtClean="0"/>
              <a:t>: Encouraging customers to share their experiences and testimonials can provide a valuable source of user-generated content. It can also enhance brand loyalty and encourage others to try Himalaya Herbals' products.</a:t>
            </a:r>
          </a:p>
          <a:p>
            <a:r>
              <a:rPr lang="en-US" sz="2600" b="1" dirty="0" smtClean="0"/>
              <a:t>Consistency and Planning</a:t>
            </a:r>
            <a:r>
              <a:rPr lang="en-US" sz="2600" dirty="0" smtClean="0"/>
              <a:t>: Developing a content calendar and maintaining consistency in posting can help in streamlining the content creation process. It ensures that content aligns with marketing goals and maintains the brand's voice.</a:t>
            </a:r>
          </a:p>
          <a:p>
            <a:r>
              <a:rPr lang="en-US" sz="2600" b="1" dirty="0" smtClean="0"/>
              <a:t>Engagement and Feedback</a:t>
            </a:r>
            <a:r>
              <a:rPr lang="en-US" sz="2600" dirty="0" smtClean="0"/>
              <a:t>: Actively engaging with the audience and seeking feedback can provide insights into what content resonates best with consumers. This information can guide future content creation efforts.</a:t>
            </a:r>
          </a:p>
          <a:p>
            <a:pPr>
              <a:buNone/>
            </a:pPr>
            <a:endParaRPr lang="en-US" sz="2600" dirty="0" smtClean="0"/>
          </a:p>
          <a:p>
            <a:r>
              <a:rPr lang="en-US" sz="2600" dirty="0" smtClean="0"/>
              <a:t>In conclusion, content creation and curation present both challenges and opportunities for Himalaya Herbals. By focusing on authenticity, education, differentiation, and maintaining consistency, the brand can successfully navigate the content landscape, build trust with their audience, and establish themselves as a reputable name in the herbal healthcare industry</a:t>
            </a:r>
          </a:p>
          <a:p>
            <a:endParaRPr lang="en-US" dirty="0"/>
          </a:p>
        </p:txBody>
      </p: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hDp7J9T_400x400.jpg"/>
          <p:cNvPicPr>
            <a:picLocks noChangeAspect="1"/>
          </p:cNvPicPr>
          <p:nvPr/>
        </p:nvPicPr>
        <p:blipFill>
          <a:blip r:embed="rId2"/>
          <a:srcRect l="8519" t="13333" r="10000" b="9333"/>
          <a:stretch>
            <a:fillRect/>
          </a:stretch>
        </p:blipFill>
        <p:spPr>
          <a:xfrm>
            <a:off x="2111022" y="395111"/>
            <a:ext cx="4389015" cy="3826934"/>
          </a:xfrm>
          <a:prstGeom prst="rect">
            <a:avLst/>
          </a:prstGeom>
        </p:spPr>
      </p:pic>
    </p:spTree>
  </p:cSld>
  <p:clrMapOvr>
    <a:masterClrMapping/>
  </p:clrMapOvr>
  <p:transition>
    <p:zoom/>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11700" y="483476"/>
            <a:ext cx="8520600" cy="4085399"/>
          </a:xfrm>
        </p:spPr>
        <p:txBody>
          <a:bodyPr>
            <a:normAutofit fontScale="85000" lnSpcReduction="10000"/>
          </a:bodyPr>
          <a:lstStyle/>
          <a:p>
            <a:r>
              <a:rPr lang="en-US" b="1" dirty="0" smtClean="0"/>
              <a:t>3. Trust and Reliability: </a:t>
            </a:r>
            <a:r>
              <a:rPr lang="en-US" dirty="0" smtClean="0"/>
              <a:t>The brand messaging portrays Himalaya as a trusted and reliable name in the herbal wellness industry. With a legacy spanning over eight decades, the brand's commitment to quality, consistency, and customer satisfaction resonates with consumers, creating a strong sense of trust in the brand.</a:t>
            </a:r>
          </a:p>
          <a:p>
            <a:pPr>
              <a:buNone/>
            </a:pPr>
            <a:endParaRPr lang="en-US" dirty="0" smtClean="0"/>
          </a:p>
          <a:p>
            <a:r>
              <a:rPr lang="en-US" b="1" dirty="0" smtClean="0"/>
              <a:t>4. Diverse Product Range: </a:t>
            </a:r>
            <a:r>
              <a:rPr lang="en-US" dirty="0" smtClean="0"/>
              <a:t>Himalaya's brand messaging underscores the company's diverse range of offerings, catering to various health and beauty needs. From herbal supplements and skincare to personal care and baby care products, the brand showcases its ability to address a wide array of consumer requirements.</a:t>
            </a:r>
          </a:p>
          <a:p>
            <a:pPr>
              <a:buNone/>
            </a:pPr>
            <a:endParaRPr lang="en-US" dirty="0" smtClean="0"/>
          </a:p>
          <a:p>
            <a:r>
              <a:rPr lang="en-US" b="1" dirty="0" smtClean="0"/>
              <a:t>5. Global Reach and Accessibility : </a:t>
            </a:r>
            <a:r>
              <a:rPr lang="en-US" dirty="0" smtClean="0"/>
              <a:t>The brand messaging highlights Himalaya Herbal Products' global presence and extensive distribution network, making their herbal solutions accessible to a broad international audience. This emphasis on global reach strengthens their position as a prominent player in the herbal wellness market.</a:t>
            </a:r>
          </a:p>
          <a:p>
            <a:pPr>
              <a:buNone/>
            </a:pPr>
            <a:r>
              <a:rPr lang="en-US" dirty="0" smtClean="0"/>
              <a:t> </a:t>
            </a:r>
          </a:p>
          <a:p>
            <a:endParaRPr lang="en-US" dirty="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700" y="147145"/>
            <a:ext cx="8520600" cy="725214"/>
          </a:xfrm>
        </p:spPr>
        <p:txBody>
          <a:bodyPr>
            <a:normAutofit fontScale="90000"/>
          </a:bodyPr>
          <a:lstStyle/>
          <a:p>
            <a:r>
              <a:rPr lang="en-US" dirty="0" smtClean="0"/>
              <a:t>• Examine the brand's tagline:</a:t>
            </a:r>
            <a:br>
              <a:rPr lang="en-US" dirty="0" smtClean="0"/>
            </a:br>
            <a:endParaRPr lang="en-US" dirty="0"/>
          </a:p>
        </p:txBody>
      </p:sp>
      <p:sp>
        <p:nvSpPr>
          <p:cNvPr id="3" name="Text Placeholder 2"/>
          <p:cNvSpPr>
            <a:spLocks noGrp="1"/>
          </p:cNvSpPr>
          <p:nvPr>
            <p:ph type="body" idx="1"/>
          </p:nvPr>
        </p:nvSpPr>
        <p:spPr>
          <a:xfrm>
            <a:off x="199697" y="725214"/>
            <a:ext cx="8807669" cy="4225158"/>
          </a:xfrm>
        </p:spPr>
        <p:txBody>
          <a:bodyPr>
            <a:normAutofit fontScale="85000" lnSpcReduction="20000"/>
          </a:bodyPr>
          <a:lstStyle/>
          <a:p>
            <a:r>
              <a:rPr lang="en-US" b="1" dirty="0" smtClean="0">
                <a:latin typeface="+mn-lt"/>
              </a:rPr>
              <a:t>'</a:t>
            </a:r>
            <a:r>
              <a:rPr lang="en-US" b="1" dirty="0" err="1" smtClean="0">
                <a:latin typeface="+mn-lt"/>
              </a:rPr>
              <a:t>Khush</a:t>
            </a:r>
            <a:r>
              <a:rPr lang="en-US" b="1" dirty="0" smtClean="0">
                <a:latin typeface="+mn-lt"/>
              </a:rPr>
              <a:t> </a:t>
            </a:r>
            <a:r>
              <a:rPr lang="en-US" b="1" dirty="0" err="1" smtClean="0">
                <a:latin typeface="+mn-lt"/>
              </a:rPr>
              <a:t>Raho</a:t>
            </a:r>
            <a:r>
              <a:rPr lang="en-US" b="1" dirty="0" smtClean="0">
                <a:latin typeface="+mn-lt"/>
              </a:rPr>
              <a:t>, </a:t>
            </a:r>
            <a:r>
              <a:rPr lang="en-US" b="1" dirty="0" err="1" smtClean="0">
                <a:latin typeface="+mn-lt"/>
              </a:rPr>
              <a:t>Khushaal</a:t>
            </a:r>
            <a:r>
              <a:rPr lang="en-US" b="1" dirty="0" smtClean="0">
                <a:latin typeface="+mn-lt"/>
              </a:rPr>
              <a:t> </a:t>
            </a:r>
            <a:r>
              <a:rPr lang="en-US" b="1" dirty="0" err="1" smtClean="0">
                <a:latin typeface="+mn-lt"/>
              </a:rPr>
              <a:t>Raho</a:t>
            </a:r>
            <a:r>
              <a:rPr lang="en-US" b="1" dirty="0" smtClean="0">
                <a:latin typeface="+mn-lt"/>
              </a:rPr>
              <a:t>' </a:t>
            </a:r>
            <a:r>
              <a:rPr lang="en-US" dirty="0" smtClean="0">
                <a:latin typeface="+mn-lt"/>
              </a:rPr>
              <a:t>bringing to life its vision of “Wellness in Every Home, Happiness in Every Heart”.</a:t>
            </a:r>
          </a:p>
          <a:p>
            <a:pPr>
              <a:buNone/>
            </a:pPr>
            <a:endParaRPr lang="en-US" dirty="0" smtClean="0">
              <a:latin typeface="+mn-lt"/>
            </a:endParaRPr>
          </a:p>
          <a:p>
            <a:r>
              <a:rPr lang="en-US" dirty="0" smtClean="0">
                <a:latin typeface="+mn-lt"/>
              </a:rPr>
              <a:t>Himalaya Herbal Products, with its tagline '</a:t>
            </a:r>
            <a:r>
              <a:rPr lang="en-US" dirty="0" err="1" smtClean="0">
                <a:latin typeface="+mn-lt"/>
              </a:rPr>
              <a:t>Khush</a:t>
            </a:r>
            <a:r>
              <a:rPr lang="en-US" dirty="0" smtClean="0">
                <a:latin typeface="+mn-lt"/>
              </a:rPr>
              <a:t> </a:t>
            </a:r>
            <a:r>
              <a:rPr lang="en-US" dirty="0" err="1" smtClean="0">
                <a:latin typeface="+mn-lt"/>
              </a:rPr>
              <a:t>Raho</a:t>
            </a:r>
            <a:r>
              <a:rPr lang="en-US" dirty="0" smtClean="0">
                <a:latin typeface="+mn-lt"/>
              </a:rPr>
              <a:t>, </a:t>
            </a:r>
            <a:r>
              <a:rPr lang="en-US" dirty="0" err="1" smtClean="0">
                <a:latin typeface="+mn-lt"/>
              </a:rPr>
              <a:t>Khushaal</a:t>
            </a:r>
            <a:r>
              <a:rPr lang="en-US" dirty="0" smtClean="0">
                <a:latin typeface="+mn-lt"/>
              </a:rPr>
              <a:t> </a:t>
            </a:r>
            <a:r>
              <a:rPr lang="en-US" dirty="0" err="1" smtClean="0">
                <a:latin typeface="+mn-lt"/>
              </a:rPr>
              <a:t>Raho</a:t>
            </a:r>
            <a:r>
              <a:rPr lang="en-US" dirty="0" smtClean="0">
                <a:latin typeface="+mn-lt"/>
              </a:rPr>
              <a:t>,' brings to life its vision of "Wellness in Every Home, Happiness in Every Heart." The tagline effectively encapsulates the brand's core values and mission, highlighting its commitment to enhancing the well-being of individuals and communities alike.</a:t>
            </a:r>
          </a:p>
          <a:p>
            <a:pPr>
              <a:buNone/>
            </a:pPr>
            <a:r>
              <a:rPr lang="en-US" dirty="0" smtClean="0">
                <a:latin typeface="+mn-lt"/>
              </a:rPr>
              <a:t> </a:t>
            </a:r>
          </a:p>
          <a:p>
            <a:r>
              <a:rPr lang="en-US" dirty="0" smtClean="0">
                <a:latin typeface="+mn-lt"/>
              </a:rPr>
              <a:t>"</a:t>
            </a:r>
            <a:r>
              <a:rPr lang="en-US" dirty="0" err="1" smtClean="0">
                <a:latin typeface="+mn-lt"/>
              </a:rPr>
              <a:t>Khush</a:t>
            </a:r>
            <a:r>
              <a:rPr lang="en-US" dirty="0" smtClean="0">
                <a:latin typeface="+mn-lt"/>
              </a:rPr>
              <a:t> </a:t>
            </a:r>
            <a:r>
              <a:rPr lang="en-US" dirty="0" err="1" smtClean="0">
                <a:latin typeface="+mn-lt"/>
              </a:rPr>
              <a:t>Raho</a:t>
            </a:r>
            <a:r>
              <a:rPr lang="en-US" dirty="0" smtClean="0">
                <a:latin typeface="+mn-lt"/>
              </a:rPr>
              <a:t>, </a:t>
            </a:r>
            <a:r>
              <a:rPr lang="en-US" dirty="0" err="1" smtClean="0">
                <a:latin typeface="+mn-lt"/>
              </a:rPr>
              <a:t>Khushaal</a:t>
            </a:r>
            <a:r>
              <a:rPr lang="en-US" dirty="0" smtClean="0">
                <a:latin typeface="+mn-lt"/>
              </a:rPr>
              <a:t> </a:t>
            </a:r>
            <a:r>
              <a:rPr lang="en-US" dirty="0" err="1" smtClean="0">
                <a:latin typeface="+mn-lt"/>
              </a:rPr>
              <a:t>Raho</a:t>
            </a:r>
            <a:r>
              <a:rPr lang="en-US" dirty="0" smtClean="0">
                <a:latin typeface="+mn-lt"/>
              </a:rPr>
              <a:t>" translates to "Stay Happy, Stay Prosperous" in English, and it reflects Himalaya's primary goal of promoting a healthy and fulfilling lifestyle for everyone. The use of the vernacular language in the tagline adds a touch of warmth and familiarity, resonating with diverse cultural backgrounds and reaching out to a wide audience.</a:t>
            </a:r>
          </a:p>
          <a:p>
            <a:pPr>
              <a:buNone/>
            </a:pPr>
            <a:r>
              <a:rPr lang="en-US" dirty="0" smtClean="0">
                <a:latin typeface="+mn-lt"/>
              </a:rPr>
              <a:t> </a:t>
            </a:r>
          </a:p>
          <a:p>
            <a:r>
              <a:rPr lang="en-US" dirty="0" smtClean="0">
                <a:latin typeface="+mn-lt"/>
              </a:rPr>
              <a:t>The tagline brilliantly articulates the brand's vision of "Wellness in Every Home." Himalaya envisions its herbal products as an integral part of every household, where they contribute to the well-being of individuals and families alike. By emphasizing the idea of "Wellness in Every Home," the brand aims to create a positive impact on society, promoting healthier lifestyles and preventive healthcare practices.</a:t>
            </a:r>
          </a:p>
          <a:p>
            <a:endParaRPr lang="en-US" dirty="0"/>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6936</TotalTime>
  <Words>4632</Words>
  <PresentationFormat>On-screen Show (16:9)</PresentationFormat>
  <Paragraphs>401</Paragraphs>
  <Slides>72</Slides>
  <Notes>12</Notes>
  <HiddenSlides>0</HiddenSlides>
  <MMClips>1</MMClips>
  <ScaleCrop>false</ScaleCrop>
  <HeadingPairs>
    <vt:vector size="4" baseType="variant">
      <vt:variant>
        <vt:lpstr>Theme</vt:lpstr>
      </vt:variant>
      <vt:variant>
        <vt:i4>1</vt:i4>
      </vt:variant>
      <vt:variant>
        <vt:lpstr>Slide Titles</vt:lpstr>
      </vt:variant>
      <vt:variant>
        <vt:i4>72</vt:i4>
      </vt:variant>
    </vt:vector>
  </HeadingPairs>
  <TitlesOfParts>
    <vt:vector size="73" baseType="lpstr">
      <vt:lpstr>Simple Light</vt:lpstr>
      <vt:lpstr>Slide 1</vt:lpstr>
      <vt:lpstr>Slide 2</vt:lpstr>
      <vt:lpstr>About the Company:- </vt:lpstr>
      <vt:lpstr>Slide 4</vt:lpstr>
      <vt:lpstr>Vision  of Himalaya Herbal Products: </vt:lpstr>
      <vt:lpstr>Unique Selling Points (USPs) of Himalaya Herbal Products: </vt:lpstr>
      <vt:lpstr>Slide 7</vt:lpstr>
      <vt:lpstr>Slide 8</vt:lpstr>
      <vt:lpstr>• Examine the brand's tagline: </vt:lpstr>
      <vt:lpstr>Slide 10</vt:lpstr>
      <vt:lpstr>Slide 11</vt:lpstr>
      <vt:lpstr>PATANJALI :</vt:lpstr>
      <vt:lpstr> PATANJALI PRODUCTS USP :</vt:lpstr>
      <vt:lpstr>HUL(Hindustan Unilever Limited ):</vt:lpstr>
      <vt:lpstr>HUL PRODUCTS USP :Natural, Safe, and Effective </vt:lpstr>
      <vt:lpstr>Slide 16</vt:lpstr>
      <vt:lpstr>DABUR :</vt:lpstr>
      <vt:lpstr>DABUR USP :</vt:lpstr>
      <vt:lpstr>Slide 19</vt:lpstr>
      <vt:lpstr>Slide 20</vt:lpstr>
      <vt:lpstr>Slide 21</vt:lpstr>
      <vt:lpstr>Part 2: SEO &amp; Keyword Research    SEO Audit for https://himalayawellness.in/ </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KEYWORD RESEARCH :</vt:lpstr>
      <vt:lpstr>KEYWORD RESEARCH ON HIMAYALAY HERBALS </vt:lpstr>
      <vt:lpstr>Slide 41</vt:lpstr>
      <vt:lpstr>On-Page Optimization: </vt:lpstr>
      <vt:lpstr>Slide 43</vt:lpstr>
      <vt:lpstr>Himalaya Herbals Content Ideas:</vt:lpstr>
      <vt:lpstr>Slide 45</vt:lpstr>
      <vt:lpstr>Himalaya Herbals Marketing Strategies:  </vt:lpstr>
      <vt:lpstr>Slide 47</vt:lpstr>
      <vt:lpstr>Market analysis in the Marketing strategy of Himalaya– </vt:lpstr>
      <vt:lpstr>Slide 49</vt:lpstr>
      <vt:lpstr>Slide 50</vt:lpstr>
      <vt:lpstr>Lessons Learned: </vt:lpstr>
      <vt:lpstr>Slide 52</vt:lpstr>
      <vt:lpstr>Slide 53</vt:lpstr>
      <vt:lpstr>Himalaya herbals popular products for skin care</vt:lpstr>
      <vt:lpstr>  Top 5 Products From Himalaya for skin care : </vt:lpstr>
      <vt:lpstr>Slide 56</vt:lpstr>
      <vt:lpstr>Slide 57</vt:lpstr>
      <vt:lpstr>Slide 58</vt:lpstr>
      <vt:lpstr>Slide 59</vt:lpstr>
      <vt:lpstr>Slide 60</vt:lpstr>
      <vt:lpstr>Slide 61</vt:lpstr>
      <vt:lpstr>Slide 62</vt:lpstr>
      <vt:lpstr>Slide 63</vt:lpstr>
      <vt:lpstr>Slide 64</vt:lpstr>
      <vt:lpstr>Slide 65</vt:lpstr>
      <vt:lpstr>Slide 66</vt:lpstr>
      <vt:lpstr>Slide 67</vt:lpstr>
      <vt:lpstr>Slide 68</vt:lpstr>
      <vt:lpstr>Slide 69</vt:lpstr>
      <vt:lpstr>Lessons Learned:</vt:lpstr>
      <vt:lpstr>Slide 71</vt:lpstr>
      <vt:lpstr>Slide 72</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LENOVO</dc:creator>
  <cp:lastModifiedBy>LENOVO</cp:lastModifiedBy>
  <cp:revision>248</cp:revision>
  <dcterms:modified xsi:type="dcterms:W3CDTF">2023-07-30T12:01:06Z</dcterms:modified>
</cp:coreProperties>
</file>